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avi" ContentType="video/x-msvide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8">
  <p:sldMasterIdLst>
    <p:sldMasterId id="2147483683" r:id="rId1"/>
    <p:sldMasterId id="2147483711" r:id="rId2"/>
  </p:sldMasterIdLst>
  <p:notesMasterIdLst>
    <p:notesMasterId r:id="rId56"/>
  </p:notesMasterIdLst>
  <p:sldIdLst>
    <p:sldId id="256" r:id="rId3"/>
    <p:sldId id="257" r:id="rId4"/>
    <p:sldId id="305" r:id="rId5"/>
    <p:sldId id="258" r:id="rId6"/>
    <p:sldId id="291" r:id="rId7"/>
    <p:sldId id="280" r:id="rId8"/>
    <p:sldId id="304" r:id="rId9"/>
    <p:sldId id="294" r:id="rId10"/>
    <p:sldId id="275" r:id="rId11"/>
    <p:sldId id="295" r:id="rId12"/>
    <p:sldId id="296" r:id="rId13"/>
    <p:sldId id="313" r:id="rId14"/>
    <p:sldId id="352" r:id="rId15"/>
    <p:sldId id="307" r:id="rId16"/>
    <p:sldId id="306" r:id="rId17"/>
    <p:sldId id="310" r:id="rId18"/>
    <p:sldId id="311" r:id="rId19"/>
    <p:sldId id="324" r:id="rId20"/>
    <p:sldId id="309" r:id="rId21"/>
    <p:sldId id="353" r:id="rId22"/>
    <p:sldId id="350" r:id="rId23"/>
    <p:sldId id="351" r:id="rId24"/>
    <p:sldId id="320" r:id="rId25"/>
    <p:sldId id="322" r:id="rId26"/>
    <p:sldId id="279" r:id="rId27"/>
    <p:sldId id="308" r:id="rId28"/>
    <p:sldId id="321" r:id="rId29"/>
    <p:sldId id="341" r:id="rId30"/>
    <p:sldId id="330" r:id="rId31"/>
    <p:sldId id="326" r:id="rId32"/>
    <p:sldId id="325" r:id="rId33"/>
    <p:sldId id="327" r:id="rId34"/>
    <p:sldId id="328" r:id="rId35"/>
    <p:sldId id="329" r:id="rId36"/>
    <p:sldId id="347" r:id="rId37"/>
    <p:sldId id="332" r:id="rId38"/>
    <p:sldId id="333" r:id="rId39"/>
    <p:sldId id="334" r:id="rId40"/>
    <p:sldId id="335" r:id="rId41"/>
    <p:sldId id="336" r:id="rId42"/>
    <p:sldId id="349" r:id="rId43"/>
    <p:sldId id="263" r:id="rId44"/>
    <p:sldId id="355" r:id="rId45"/>
    <p:sldId id="356" r:id="rId46"/>
    <p:sldId id="357" r:id="rId47"/>
    <p:sldId id="358" r:id="rId48"/>
    <p:sldId id="343" r:id="rId49"/>
    <p:sldId id="359" r:id="rId50"/>
    <p:sldId id="361" r:id="rId51"/>
    <p:sldId id="360" r:id="rId52"/>
    <p:sldId id="362" r:id="rId53"/>
    <p:sldId id="363" r:id="rId54"/>
    <p:sldId id="364" r:id="rId55"/>
  </p:sldIdLst>
  <p:sldSz cx="9144000" cy="6858000" type="screen4x3"/>
  <p:notesSz cx="7099300" cy="10234613"/>
  <p:embeddedFontLst>
    <p:embeddedFont>
      <p:font typeface="B Lotus" panose="00000400000000000000" pitchFamily="2" charset="-78"/>
      <p:regular r:id="rId57"/>
      <p:bold r:id="rId58"/>
    </p:embeddedFont>
    <p:embeddedFont>
      <p:font typeface="2  Lotus" panose="00000400000000000000" charset="-78"/>
      <p:regular r:id="rId59"/>
      <p:bold r:id="rId60"/>
    </p:embeddedFont>
    <p:embeddedFont>
      <p:font typeface="B Mehr" panose="00000700000000000000" pitchFamily="2" charset="-78"/>
      <p:bold r:id="rId61"/>
    </p:embeddedFont>
    <p:embeddedFont>
      <p:font typeface="PMingLiU" panose="020B0604020202020204" charset="-120"/>
      <p:regular r:id="rId62"/>
    </p:embeddedFont>
    <p:embeddedFont>
      <p:font typeface="Abadi MT Condensed Light" panose="020B0604020202020204"/>
      <p:regular r:id="rId63"/>
    </p:embeddedFont>
    <p:embeddedFont>
      <p:font typeface="2  Titr" panose="00000700000000000000" charset="-78"/>
      <p:bold r:id="rId64"/>
    </p:embeddedFont>
    <p:embeddedFont>
      <p:font typeface="2  Mitra" panose="00000400000000000000" charset="-78"/>
      <p:regular r:id="rId65"/>
      <p:bold r:id="rId66"/>
    </p:embeddedFont>
    <p:embeddedFont>
      <p:font typeface="BankGothic Md BT" panose="020B0807020203060204" pitchFamily="34" charset="0"/>
      <p:regular r:id="rId67"/>
    </p:embeddedFont>
    <p:embeddedFont>
      <p:font typeface="Times" panose="02020603050405020304" pitchFamily="18" charset="0"/>
      <p:regular r:id="rId68"/>
      <p:bold r:id="rId69"/>
    </p:embeddedFont>
    <p:embeddedFont>
      <p:font typeface="B Mitra" panose="00000400000000000000" pitchFamily="2" charset="-78"/>
      <p:regular r:id="rId70"/>
      <p:bold r:id="rId71"/>
    </p:embeddedFont>
    <p:embeddedFont>
      <p:font typeface="Cambria Math" panose="02040503050406030204" pitchFamily="18" charset="0"/>
      <p:regular r:id="rId72"/>
    </p:embeddedFont>
    <p:embeddedFont>
      <p:font typeface="Calibri" panose="020F0502020204030204" pitchFamily="34" charset="0"/>
      <p:regular r:id="rId73"/>
      <p:bold r:id="rId74"/>
    </p:embeddedFont>
  </p:embeddedFontLst>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990000"/>
    <a:srgbClr val="339966"/>
    <a:srgbClr val="0000FF"/>
    <a:srgbClr val="000000"/>
    <a:srgbClr val="008080"/>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85899" autoAdjust="0"/>
  </p:normalViewPr>
  <p:slideViewPr>
    <p:cSldViewPr>
      <p:cViewPr varScale="1">
        <p:scale>
          <a:sx n="74" d="100"/>
          <a:sy n="74" d="100"/>
        </p:scale>
        <p:origin x="120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7.fntdata"/><Relationship Id="rId68" Type="http://schemas.openxmlformats.org/officeDocument/2006/relationships/font" Target="fonts/font12.fntdata"/><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font" Target="fonts/font15.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font" Target="fonts/font1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1.fntdata"/><Relationship Id="rId61"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022937" y="0"/>
            <a:ext cx="3076363" cy="511731"/>
          </a:xfrm>
          <a:prstGeom prst="rect">
            <a:avLst/>
          </a:prstGeom>
        </p:spPr>
        <p:txBody>
          <a:bodyPr vert="horz" lIns="99048" tIns="49524" rIns="99048" bIns="49524" rtlCol="1"/>
          <a:lstStyle>
            <a:lvl1pPr algn="r">
              <a:defRPr sz="1300"/>
            </a:lvl1pPr>
          </a:lstStyle>
          <a:p>
            <a:endParaRPr lang="fa-IR"/>
          </a:p>
        </p:txBody>
      </p:sp>
      <p:sp>
        <p:nvSpPr>
          <p:cNvPr id="3" name="Date Placeholder 2"/>
          <p:cNvSpPr>
            <a:spLocks noGrp="1"/>
          </p:cNvSpPr>
          <p:nvPr>
            <p:ph type="dt" idx="1"/>
          </p:nvPr>
        </p:nvSpPr>
        <p:spPr>
          <a:xfrm>
            <a:off x="1644" y="0"/>
            <a:ext cx="3076363" cy="511731"/>
          </a:xfrm>
          <a:prstGeom prst="rect">
            <a:avLst/>
          </a:prstGeom>
        </p:spPr>
        <p:txBody>
          <a:bodyPr vert="horz" lIns="99048" tIns="49524" rIns="99048" bIns="49524" rtlCol="1"/>
          <a:lstStyle>
            <a:lvl1pPr algn="l">
              <a:defRPr sz="1300"/>
            </a:lvl1pPr>
          </a:lstStyle>
          <a:p>
            <a:fld id="{5C209C9B-ED62-4E39-8B91-BD97528E3D66}" type="datetimeFigureOut">
              <a:rPr lang="fa-IR" smtClean="0"/>
              <a:t>04/08/1444</a:t>
            </a:fld>
            <a:endParaRPr lang="fa-I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1" anchor="ctr"/>
          <a:lstStyle/>
          <a:p>
            <a:endParaRPr lang="fa-IR"/>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4022937" y="9721106"/>
            <a:ext cx="3076363" cy="511731"/>
          </a:xfrm>
          <a:prstGeom prst="rect">
            <a:avLst/>
          </a:prstGeom>
        </p:spPr>
        <p:txBody>
          <a:bodyPr vert="horz" lIns="99048" tIns="49524" rIns="99048" bIns="49524" rtlCol="1" anchor="b"/>
          <a:lstStyle>
            <a:lvl1pPr algn="r">
              <a:defRPr sz="1300"/>
            </a:lvl1pPr>
          </a:lstStyle>
          <a:p>
            <a:endParaRPr lang="fa-IR"/>
          </a:p>
        </p:txBody>
      </p:sp>
      <p:sp>
        <p:nvSpPr>
          <p:cNvPr id="7" name="Slide Number Placeholder 6"/>
          <p:cNvSpPr>
            <a:spLocks noGrp="1"/>
          </p:cNvSpPr>
          <p:nvPr>
            <p:ph type="sldNum" sz="quarter" idx="5"/>
          </p:nvPr>
        </p:nvSpPr>
        <p:spPr>
          <a:xfrm>
            <a:off x="1644" y="9721106"/>
            <a:ext cx="3076363" cy="511731"/>
          </a:xfrm>
          <a:prstGeom prst="rect">
            <a:avLst/>
          </a:prstGeom>
        </p:spPr>
        <p:txBody>
          <a:bodyPr vert="horz" lIns="99048" tIns="49524" rIns="99048" bIns="49524" rtlCol="1" anchor="b"/>
          <a:lstStyle>
            <a:lvl1pPr algn="l">
              <a:defRPr sz="1300"/>
            </a:lvl1pPr>
          </a:lstStyle>
          <a:p>
            <a:fld id="{12C5151F-7EF3-4EF9-A9A1-B2F69FE0DED0}" type="slidenum">
              <a:rPr lang="fa-IR" smtClean="0"/>
              <a:t>‹#›</a:t>
            </a:fld>
            <a:endParaRPr lang="fa-IR"/>
          </a:p>
        </p:txBody>
      </p:sp>
    </p:spTree>
    <p:extLst>
      <p:ext uri="{BB962C8B-B14F-4D97-AF65-F5344CB8AC3E}">
        <p14:creationId xmlns:p14="http://schemas.microsoft.com/office/powerpoint/2010/main" val="398363796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12C5151F-7EF3-4EF9-A9A1-B2F69FE0DED0}" type="slidenum">
              <a:rPr lang="fa-IR" smtClean="0"/>
              <a:t>1</a:t>
            </a:fld>
            <a:endParaRPr lang="fa-IR"/>
          </a:p>
        </p:txBody>
      </p:sp>
    </p:spTree>
    <p:extLst>
      <p:ext uri="{BB962C8B-B14F-4D97-AF65-F5344CB8AC3E}">
        <p14:creationId xmlns:p14="http://schemas.microsoft.com/office/powerpoint/2010/main" val="4010687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12C5151F-7EF3-4EF9-A9A1-B2F69FE0DED0}" type="slidenum">
              <a:rPr lang="fa-IR" smtClean="0"/>
              <a:t>3</a:t>
            </a:fld>
            <a:endParaRPr lang="fa-IR"/>
          </a:p>
        </p:txBody>
      </p:sp>
    </p:spTree>
    <p:extLst>
      <p:ext uri="{BB962C8B-B14F-4D97-AF65-F5344CB8AC3E}">
        <p14:creationId xmlns:p14="http://schemas.microsoft.com/office/powerpoint/2010/main" val="4243633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fa-IR" dirty="0"/>
              </a:p>
            </p:txBody>
          </p:sp>
        </mc:Choice>
        <mc:Fallback xmlns="">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200" kern="1200" dirty="0" smtClean="0">
                    <a:solidFill>
                      <a:schemeClr val="tx1"/>
                    </a:solidFill>
                    <a:effectLst/>
                    <a:latin typeface="+mn-lt"/>
                    <a:ea typeface="+mn-ea"/>
                    <a:cs typeface="+mn-cs"/>
                  </a:rPr>
                  <a:t>در معادلات بالا </a:t>
                </a:r>
                <a:r>
                  <a:rPr lang="en-US" sz="1200" kern="1200" dirty="0">
                    <a:solidFill>
                      <a:schemeClr val="tx1"/>
                    </a:solidFill>
                    <a:effectLst/>
                    <a:latin typeface="+mn-lt"/>
                    <a:ea typeface="+mn-ea"/>
                    <a:cs typeface="+mn-cs"/>
                  </a:rPr>
                  <a:t>x</a:t>
                </a:r>
                <a:r>
                  <a:rPr lang="fa-IR" sz="1200" kern="1200" dirty="0">
                    <a:solidFill>
                      <a:schemeClr val="tx1"/>
                    </a:solidFill>
                    <a:effectLst/>
                    <a:latin typeface="+mn-lt"/>
                    <a:ea typeface="+mn-ea"/>
                    <a:cs typeface="+mn-cs"/>
                  </a:rPr>
                  <a:t> و </a:t>
                </a:r>
                <a:r>
                  <a:rPr lang="en-US" sz="1200" kern="1200" dirty="0">
                    <a:solidFill>
                      <a:schemeClr val="tx1"/>
                    </a:solidFill>
                    <a:effectLst/>
                    <a:latin typeface="+mn-lt"/>
                    <a:ea typeface="+mn-ea"/>
                    <a:cs typeface="+mn-cs"/>
                  </a:rPr>
                  <a:t>y</a:t>
                </a:r>
                <a:r>
                  <a:rPr lang="fa-IR" sz="1200" kern="1200" dirty="0">
                    <a:solidFill>
                      <a:schemeClr val="tx1"/>
                    </a:solidFill>
                    <a:effectLst/>
                    <a:latin typeface="+mn-lt"/>
                    <a:ea typeface="+mn-ea"/>
                    <a:cs typeface="+mn-cs"/>
                  </a:rPr>
                  <a:t> مختصات های قائم و افقی (متر)، </a:t>
                </a:r>
                <a:r>
                  <a:rPr lang="en-US" sz="1200" kern="1200" dirty="0">
                    <a:solidFill>
                      <a:schemeClr val="tx1"/>
                    </a:solidFill>
                    <a:effectLst/>
                    <a:latin typeface="+mn-lt"/>
                    <a:ea typeface="+mn-ea"/>
                    <a:cs typeface="+mn-cs"/>
                  </a:rPr>
                  <a:t>t</a:t>
                </a:r>
                <a:r>
                  <a:rPr lang="fa-IR" sz="1200" kern="1200" dirty="0">
                    <a:solidFill>
                      <a:schemeClr val="tx1"/>
                    </a:solidFill>
                    <a:effectLst/>
                    <a:latin typeface="+mn-lt"/>
                    <a:ea typeface="+mn-ea"/>
                    <a:cs typeface="+mn-cs"/>
                  </a:rPr>
                  <a:t> زمان (ثانیه)، </a:t>
                </a:r>
                <a:r>
                  <a:rPr lang="en-US" sz="1200" kern="1200" dirty="0">
                    <a:solidFill>
                      <a:schemeClr val="tx1"/>
                    </a:solidFill>
                    <a:effectLst/>
                    <a:latin typeface="+mn-lt"/>
                    <a:ea typeface="+mn-ea"/>
                    <a:cs typeface="+mn-cs"/>
                  </a:rPr>
                  <a:t>h</a:t>
                </a:r>
                <a:r>
                  <a:rPr lang="fa-IR" sz="1200" kern="1200" dirty="0">
                    <a:solidFill>
                      <a:schemeClr val="tx1"/>
                    </a:solidFill>
                    <a:effectLst/>
                    <a:latin typeface="+mn-lt"/>
                    <a:ea typeface="+mn-ea"/>
                    <a:cs typeface="+mn-cs"/>
                  </a:rPr>
                  <a:t> عمق آب (متر)، ξ ارتفاع سطح (متر)، </a:t>
                </a:r>
                <a:r>
                  <a:rPr lang="en-US" sz="1200" kern="1200" dirty="0">
                    <a:solidFill>
                      <a:schemeClr val="tx1"/>
                    </a:solidFill>
                    <a:effectLst/>
                    <a:latin typeface="+mn-lt"/>
                    <a:ea typeface="+mn-ea"/>
                    <a:cs typeface="+mn-cs"/>
                  </a:rPr>
                  <a:t>p</a:t>
                </a:r>
                <a:r>
                  <a:rPr lang="fa-IR" sz="1200" kern="1200" dirty="0">
                    <a:solidFill>
                      <a:schemeClr val="tx1"/>
                    </a:solidFill>
                    <a:effectLst/>
                    <a:latin typeface="+mn-lt"/>
                    <a:ea typeface="+mn-ea"/>
                    <a:cs typeface="+mn-cs"/>
                  </a:rPr>
                  <a:t> و </a:t>
                </a:r>
                <a:r>
                  <a:rPr lang="en-US" sz="1200" kern="1200" dirty="0">
                    <a:solidFill>
                      <a:schemeClr val="tx1"/>
                    </a:solidFill>
                    <a:effectLst/>
                    <a:latin typeface="+mn-lt"/>
                    <a:ea typeface="+mn-ea"/>
                    <a:cs typeface="+mn-cs"/>
                  </a:rPr>
                  <a:t>q</a:t>
                </a:r>
                <a:r>
                  <a:rPr lang="fa-IR" sz="1200" kern="1200" dirty="0">
                    <a:solidFill>
                      <a:schemeClr val="tx1"/>
                    </a:solidFill>
                    <a:effectLst/>
                    <a:latin typeface="+mn-lt"/>
                    <a:ea typeface="+mn-ea"/>
                    <a:cs typeface="+mn-cs"/>
                  </a:rPr>
                  <a:t> چگالی جریان در جهت های </a:t>
                </a:r>
                <a:r>
                  <a:rPr lang="en-US" sz="1200" kern="1200" dirty="0">
                    <a:solidFill>
                      <a:schemeClr val="tx1"/>
                    </a:solidFill>
                    <a:effectLst/>
                    <a:latin typeface="+mn-lt"/>
                    <a:ea typeface="+mn-ea"/>
                    <a:cs typeface="+mn-cs"/>
                  </a:rPr>
                  <a:t>x</a:t>
                </a:r>
                <a:r>
                  <a:rPr lang="fa-IR" sz="1200" kern="1200" dirty="0">
                    <a:solidFill>
                      <a:schemeClr val="tx1"/>
                    </a:solidFill>
                    <a:effectLst/>
                    <a:latin typeface="+mn-lt"/>
                    <a:ea typeface="+mn-ea"/>
                    <a:cs typeface="+mn-cs"/>
                  </a:rPr>
                  <a:t> و </a:t>
                </a:r>
                <a:r>
                  <a:rPr lang="en-US" sz="1200" kern="1200" dirty="0">
                    <a:solidFill>
                      <a:schemeClr val="tx1"/>
                    </a:solidFill>
                    <a:effectLst/>
                    <a:latin typeface="+mn-lt"/>
                    <a:ea typeface="+mn-ea"/>
                    <a:cs typeface="+mn-cs"/>
                  </a:rPr>
                  <a:t>y</a:t>
                </a:r>
                <a:r>
                  <a:rPr lang="fa-IR" sz="1200" kern="1200" dirty="0">
                    <a:solidFill>
                      <a:schemeClr val="tx1"/>
                    </a:solidFill>
                    <a:effectLst/>
                    <a:latin typeface="+mn-lt"/>
                    <a:ea typeface="+mn-ea"/>
                    <a:cs typeface="+mn-cs"/>
                  </a:rPr>
                  <a:t> (</a:t>
                </a:r>
                <a:r>
                  <a:rPr lang="en-US" sz="1200" i="0" kern="1200">
                    <a:solidFill>
                      <a:schemeClr val="tx1"/>
                    </a:solidFill>
                    <a:effectLst/>
                    <a:latin typeface="+mn-lt"/>
                    <a:ea typeface="+mn-ea"/>
                    <a:cs typeface="+mn-cs"/>
                  </a:rPr>
                  <a:t>𝑚^3/𝑠/𝑚</a:t>
                </a:r>
                <a:r>
                  <a:rPr lang="fa-I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g</a:t>
                </a:r>
                <a:r>
                  <a:rPr lang="fa-IR" sz="1200" kern="1200" dirty="0">
                    <a:solidFill>
                      <a:schemeClr val="tx1"/>
                    </a:solidFill>
                    <a:effectLst/>
                    <a:latin typeface="+mn-lt"/>
                    <a:ea typeface="+mn-ea"/>
                    <a:cs typeface="+mn-cs"/>
                  </a:rPr>
                  <a:t> شتاب جاذبه (</a:t>
                </a:r>
                <a:r>
                  <a:rPr lang="en-US" sz="1200" i="0" kern="1200">
                    <a:solidFill>
                      <a:schemeClr val="tx1"/>
                    </a:solidFill>
                    <a:effectLst/>
                    <a:latin typeface="+mn-lt"/>
                    <a:ea typeface="+mn-ea"/>
                    <a:cs typeface="+mn-cs"/>
                  </a:rPr>
                  <a:t>𝑚/𝑠^2</a:t>
                </a:r>
                <a:r>
                  <a:rPr lang="fa-I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a:t>
                </a:r>
                <a:r>
                  <a:rPr lang="fa-IR" sz="1200" kern="1200" dirty="0">
                    <a:solidFill>
                      <a:schemeClr val="tx1"/>
                    </a:solidFill>
                    <a:effectLst/>
                    <a:latin typeface="+mn-lt"/>
                    <a:ea typeface="+mn-ea"/>
                    <a:cs typeface="+mn-cs"/>
                  </a:rPr>
                  <a:t> ضریب مقاومت بستر شزی (</a:t>
                </a:r>
                <a:r>
                  <a:rPr lang="en-US" sz="1200" i="0" kern="1200">
                    <a:solidFill>
                      <a:schemeClr val="tx1"/>
                    </a:solidFill>
                    <a:effectLst/>
                    <a:latin typeface="+mn-lt"/>
                    <a:ea typeface="+mn-ea"/>
                    <a:cs typeface="+mn-cs"/>
                  </a:rPr>
                  <a:t>𝑚^0.5/𝑠</a:t>
                </a:r>
                <a:r>
                  <a:rPr lang="fa-I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t>
                </a:r>
                <a:r>
                  <a:rPr lang="fa-IR" sz="1200" kern="1200" dirty="0">
                    <a:solidFill>
                      <a:schemeClr val="tx1"/>
                    </a:solidFill>
                    <a:effectLst/>
                    <a:latin typeface="+mn-lt"/>
                    <a:ea typeface="+mn-ea"/>
                    <a:cs typeface="+mn-cs"/>
                  </a:rPr>
                  <a:t> نیروی کوریولیس (</a:t>
                </a:r>
                <a:r>
                  <a:rPr lang="en-US" sz="1200" i="0" kern="1200">
                    <a:solidFill>
                      <a:schemeClr val="tx1"/>
                    </a:solidFill>
                    <a:effectLst/>
                    <a:latin typeface="+mn-lt"/>
                    <a:ea typeface="+mn-ea"/>
                    <a:cs typeface="+mn-cs"/>
                  </a:rPr>
                  <a:t>𝑠^(−1)</a:t>
                </a:r>
                <a:r>
                  <a:rPr lang="fa-IR" sz="1200" kern="1200" dirty="0">
                    <a:solidFill>
                      <a:schemeClr val="tx1"/>
                    </a:solidFill>
                    <a:effectLst/>
                    <a:latin typeface="+mn-lt"/>
                    <a:ea typeface="+mn-ea"/>
                    <a:cs typeface="+mn-cs"/>
                  </a:rPr>
                  <a:t>)، </a:t>
                </a:r>
                <a:r>
                  <a:rPr lang="en-US" sz="1200" i="0" kern="1200">
                    <a:solidFill>
                      <a:schemeClr val="tx1"/>
                    </a:solidFill>
                    <a:effectLst/>
                    <a:latin typeface="+mn-lt"/>
                    <a:ea typeface="+mn-ea"/>
                    <a:cs typeface="+mn-cs"/>
                  </a:rPr>
                  <a:t>𝐶_𝑤</a:t>
                </a:r>
                <a:r>
                  <a:rPr lang="fa-IR" sz="1200" kern="1200" dirty="0">
                    <a:solidFill>
                      <a:schemeClr val="tx1"/>
                    </a:solidFill>
                    <a:effectLst/>
                    <a:latin typeface="+mn-lt"/>
                    <a:ea typeface="+mn-ea"/>
                    <a:cs typeface="+mn-cs"/>
                  </a:rPr>
                  <a:t> ضریب اصطکاکی باد، </a:t>
                </a:r>
                <a:r>
                  <a:rPr lang="en-US" sz="1200" kern="1200" dirty="0">
                    <a:solidFill>
                      <a:schemeClr val="tx1"/>
                    </a:solidFill>
                    <a:effectLst/>
                    <a:latin typeface="+mn-lt"/>
                    <a:ea typeface="+mn-ea"/>
                    <a:cs typeface="+mn-cs"/>
                  </a:rPr>
                  <a:t>W</a:t>
                </a:r>
                <a:r>
                  <a:rPr lang="fa-IR" sz="1200" kern="1200" dirty="0">
                    <a:solidFill>
                      <a:schemeClr val="tx1"/>
                    </a:solidFill>
                    <a:effectLst/>
                    <a:latin typeface="+mn-lt"/>
                    <a:ea typeface="+mn-ea"/>
                    <a:cs typeface="+mn-cs"/>
                  </a:rPr>
                  <a:t> سرعت و مشخصه های باد در جهت </a:t>
                </a:r>
                <a:r>
                  <a:rPr lang="en-US" sz="1200" kern="1200" dirty="0">
                    <a:solidFill>
                      <a:schemeClr val="tx1"/>
                    </a:solidFill>
                    <a:effectLst/>
                    <a:latin typeface="+mn-lt"/>
                    <a:ea typeface="+mn-ea"/>
                    <a:cs typeface="+mn-cs"/>
                  </a:rPr>
                  <a:t>x</a:t>
                </a:r>
                <a:r>
                  <a:rPr lang="fa-IR" sz="1200" kern="1200" dirty="0">
                    <a:solidFill>
                      <a:schemeClr val="tx1"/>
                    </a:solidFill>
                    <a:effectLst/>
                    <a:latin typeface="+mn-lt"/>
                    <a:ea typeface="+mn-ea"/>
                    <a:cs typeface="+mn-cs"/>
                  </a:rPr>
                  <a:t> و </a:t>
                </a:r>
                <a:r>
                  <a:rPr lang="en-US" sz="1200" kern="1200" dirty="0">
                    <a:solidFill>
                      <a:schemeClr val="tx1"/>
                    </a:solidFill>
                    <a:effectLst/>
                    <a:latin typeface="+mn-lt"/>
                    <a:ea typeface="+mn-ea"/>
                    <a:cs typeface="+mn-cs"/>
                  </a:rPr>
                  <a:t>y</a:t>
                </a:r>
                <a:r>
                  <a:rPr lang="fa-I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m/s</a:t>
                </a:r>
                <a:r>
                  <a:rPr lang="fa-IR" sz="1200" kern="1200" dirty="0">
                    <a:solidFill>
                      <a:schemeClr val="tx1"/>
                    </a:solidFill>
                    <a:effectLst/>
                    <a:latin typeface="+mn-lt"/>
                    <a:ea typeface="+mn-ea"/>
                    <a:cs typeface="+mn-cs"/>
                  </a:rPr>
                  <a:t>)، </a:t>
                </a:r>
                <a:r>
                  <a:rPr lang="en-US" sz="1200" i="0" kern="1200">
                    <a:solidFill>
                      <a:schemeClr val="tx1"/>
                    </a:solidFill>
                    <a:effectLst/>
                    <a:latin typeface="+mn-lt"/>
                    <a:ea typeface="+mn-ea"/>
                    <a:cs typeface="+mn-cs"/>
                  </a:rPr>
                  <a:t>𝑃_𝑎</a:t>
                </a:r>
                <a:r>
                  <a:rPr lang="fa-IR" sz="1200" kern="1200" dirty="0">
                    <a:solidFill>
                      <a:schemeClr val="tx1"/>
                    </a:solidFill>
                    <a:effectLst/>
                    <a:latin typeface="+mn-lt"/>
                    <a:ea typeface="+mn-ea"/>
                    <a:cs typeface="+mn-cs"/>
                  </a:rPr>
                  <a:t> فشار اتمسفر (</a:t>
                </a:r>
                <a:r>
                  <a:rPr lang="en-US" sz="1200" i="0" kern="1200">
                    <a:solidFill>
                      <a:schemeClr val="tx1"/>
                    </a:solidFill>
                    <a:effectLst/>
                    <a:latin typeface="+mn-lt"/>
                    <a:ea typeface="+mn-ea"/>
                    <a:cs typeface="+mn-cs"/>
                  </a:rPr>
                  <a:t>𝑘𝑔/𝑚/𝑠^2</a:t>
                </a:r>
                <a:r>
                  <a:rPr lang="fa-IR" sz="1200" kern="1200" dirty="0">
                    <a:solidFill>
                      <a:schemeClr val="tx1"/>
                    </a:solidFill>
                    <a:effectLst/>
                    <a:latin typeface="+mn-lt"/>
                    <a:ea typeface="+mn-ea"/>
                    <a:cs typeface="+mn-cs"/>
                  </a:rPr>
                  <a:t>)، </a:t>
                </a:r>
                <a:r>
                  <a:rPr lang="en-US" sz="1200" i="0" kern="1200">
                    <a:solidFill>
                      <a:schemeClr val="tx1"/>
                    </a:solidFill>
                    <a:effectLst/>
                    <a:latin typeface="+mn-lt"/>
                    <a:ea typeface="+mn-ea"/>
                    <a:cs typeface="+mn-cs"/>
                  </a:rPr>
                  <a:t>𝜌_𝐴</a:t>
                </a:r>
                <a:r>
                  <a:rPr lang="fa-IR" sz="1200" kern="1200" dirty="0">
                    <a:solidFill>
                      <a:schemeClr val="tx1"/>
                    </a:solidFill>
                    <a:effectLst/>
                    <a:latin typeface="+mn-lt"/>
                    <a:ea typeface="+mn-ea"/>
                    <a:cs typeface="+mn-cs"/>
                  </a:rPr>
                  <a:t> چگالی هوا (</a:t>
                </a:r>
                <a:endParaRPr lang="en-US" sz="1200" kern="1200" dirty="0">
                  <a:solidFill>
                    <a:schemeClr val="tx1"/>
                  </a:solidFill>
                  <a:effectLst/>
                  <a:latin typeface="+mn-lt"/>
                  <a:ea typeface="+mn-ea"/>
                  <a:cs typeface="+mn-cs"/>
                </a:endParaRPr>
              </a:p>
              <a:p>
                <a:endParaRPr lang="fa-IR" dirty="0"/>
              </a:p>
            </p:txBody>
          </p:sp>
        </mc:Fallback>
      </mc:AlternateContent>
      <p:sp>
        <p:nvSpPr>
          <p:cNvPr id="4" name="Slide Number Placeholder 3"/>
          <p:cNvSpPr>
            <a:spLocks noGrp="1"/>
          </p:cNvSpPr>
          <p:nvPr>
            <p:ph type="sldNum" sz="quarter" idx="10"/>
          </p:nvPr>
        </p:nvSpPr>
        <p:spPr/>
        <p:txBody>
          <a:bodyPr/>
          <a:lstStyle/>
          <a:p>
            <a:fld id="{12C5151F-7EF3-4EF9-A9A1-B2F69FE0DED0}" type="slidenum">
              <a:rPr lang="fa-IR" smtClean="0"/>
              <a:t>23</a:t>
            </a:fld>
            <a:endParaRPr lang="fa-IR"/>
          </a:p>
        </p:txBody>
      </p:sp>
    </p:spTree>
    <p:extLst>
      <p:ext uri="{BB962C8B-B14F-4D97-AF65-F5344CB8AC3E}">
        <p14:creationId xmlns:p14="http://schemas.microsoft.com/office/powerpoint/2010/main" val="4280806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12C5151F-7EF3-4EF9-A9A1-B2F69FE0DED0}" type="slidenum">
              <a:rPr lang="fa-IR" smtClean="0"/>
              <a:t>26</a:t>
            </a:fld>
            <a:endParaRPr lang="fa-IR"/>
          </a:p>
        </p:txBody>
      </p:sp>
    </p:spTree>
    <p:extLst>
      <p:ext uri="{BB962C8B-B14F-4D97-AF65-F5344CB8AC3E}">
        <p14:creationId xmlns:p14="http://schemas.microsoft.com/office/powerpoint/2010/main" val="49424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12C5151F-7EF3-4EF9-A9A1-B2F69FE0DED0}" type="slidenum">
              <a:rPr lang="fa-IR" smtClean="0"/>
              <a:t>33</a:t>
            </a:fld>
            <a:endParaRPr lang="fa-IR"/>
          </a:p>
        </p:txBody>
      </p:sp>
    </p:spTree>
    <p:extLst>
      <p:ext uri="{BB962C8B-B14F-4D97-AF65-F5344CB8AC3E}">
        <p14:creationId xmlns:p14="http://schemas.microsoft.com/office/powerpoint/2010/main" val="744125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12C5151F-7EF3-4EF9-A9A1-B2F69FE0DED0}" type="slidenum">
              <a:rPr lang="fa-IR" smtClean="0"/>
              <a:t>40</a:t>
            </a:fld>
            <a:endParaRPr lang="fa-IR"/>
          </a:p>
        </p:txBody>
      </p:sp>
    </p:spTree>
    <p:extLst>
      <p:ext uri="{BB962C8B-B14F-4D97-AF65-F5344CB8AC3E}">
        <p14:creationId xmlns:p14="http://schemas.microsoft.com/office/powerpoint/2010/main" val="1364669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12C5151F-7EF3-4EF9-A9A1-B2F69FE0DED0}" type="slidenum">
              <a:rPr lang="fa-IR" smtClean="0"/>
              <a:t>42</a:t>
            </a:fld>
            <a:endParaRPr lang="fa-IR"/>
          </a:p>
        </p:txBody>
      </p:sp>
    </p:spTree>
    <p:extLst>
      <p:ext uri="{BB962C8B-B14F-4D97-AF65-F5344CB8AC3E}">
        <p14:creationId xmlns:p14="http://schemas.microsoft.com/office/powerpoint/2010/main" val="824969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flipH="1">
            <a:off x="0" y="0"/>
            <a:ext cx="7924800" cy="6858000"/>
            <a:chOff x="-2112" y="0"/>
            <a:chExt cx="4992"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fa-IR" sz="2400">
                <a:latin typeface="Times New Roman" pitchFamily="18" charset="0"/>
              </a:endParaRPr>
            </a:p>
          </p:txBody>
        </p:sp>
        <p:sp>
          <p:nvSpPr>
            <p:cNvPr id="6" name="AutoShape 4"/>
            <p:cNvSpPr>
              <a:spLocks noChangeArrowheads="1"/>
            </p:cNvSpPr>
            <p:nvPr/>
          </p:nvSpPr>
          <p:spPr bwMode="white">
            <a:xfrm>
              <a:off x="-2112" y="624"/>
              <a:ext cx="3264" cy="12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fa-IR" sz="2400">
                <a:latin typeface="Times New Roman" pitchFamily="18" charset="0"/>
              </a:endParaRPr>
            </a:p>
          </p:txBody>
        </p:sp>
      </p:grpSp>
      <p:grpSp>
        <p:nvGrpSpPr>
          <p:cNvPr id="7" name="Group 5"/>
          <p:cNvGrpSpPr>
            <a:grpSpLocks/>
          </p:cNvGrpSpPr>
          <p:nvPr/>
        </p:nvGrpSpPr>
        <p:grpSpPr bwMode="auto">
          <a:xfrm rot="10800000" flipH="1">
            <a:off x="762000" y="4323208"/>
            <a:ext cx="4876800" cy="159544"/>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grpSp>
      <p:sp>
        <p:nvSpPr>
          <p:cNvPr id="55304" name="Rectangle 8"/>
          <p:cNvSpPr>
            <a:spLocks noGrp="1" noChangeArrowheads="1"/>
          </p:cNvSpPr>
          <p:nvPr>
            <p:ph type="subTitle" idx="1" hasCustomPrompt="1"/>
          </p:nvPr>
        </p:nvSpPr>
        <p:spPr>
          <a:xfrm>
            <a:off x="1374775" y="2486203"/>
            <a:ext cx="4013200" cy="1822450"/>
          </a:xfrm>
        </p:spPr>
        <p:txBody>
          <a:bodyPr anchor="b"/>
          <a:lstStyle>
            <a:lvl1pPr marL="0" indent="0" algn="r" rtl="1">
              <a:buFont typeface="Wingdings" pitchFamily="2" charset="2"/>
              <a:buNone/>
              <a:defRPr>
                <a:solidFill>
                  <a:schemeClr val="tx2"/>
                </a:solidFill>
              </a:defRPr>
            </a:lvl1pPr>
          </a:lstStyle>
          <a:p>
            <a:pPr lvl="0"/>
            <a:r>
              <a:rPr lang="fa-IR" noProof="0" dirty="0" smtClean="0"/>
              <a:t>نام و نام </a:t>
            </a:r>
            <a:endParaRPr lang="en-US" noProof="0" dirty="0" smtClean="0"/>
          </a:p>
        </p:txBody>
      </p:sp>
      <p:sp>
        <p:nvSpPr>
          <p:cNvPr id="55308" name="AutoShape 12"/>
          <p:cNvSpPr>
            <a:spLocks noGrp="1" noChangeArrowheads="1"/>
          </p:cNvSpPr>
          <p:nvPr>
            <p:ph type="ctrTitle" sz="quarter" hasCustomPrompt="1"/>
          </p:nvPr>
        </p:nvSpPr>
        <p:spPr>
          <a:xfrm>
            <a:off x="1603750" y="1005155"/>
            <a:ext cx="6248400" cy="1905000"/>
          </a:xfrm>
          <a:prstGeom prst="roundRect">
            <a:avLst>
              <a:gd name="adj" fmla="val 50000"/>
            </a:avLst>
          </a:prstGeom>
        </p:spPr>
        <p:txBody>
          <a:bodyPr anchor="ctr"/>
          <a:lstStyle>
            <a:lvl1pPr algn="ctr" rtl="1">
              <a:defRPr>
                <a:solidFill>
                  <a:schemeClr val="tx1"/>
                </a:solidFill>
              </a:defRPr>
            </a:lvl1pPr>
          </a:lstStyle>
          <a:p>
            <a:pPr lvl="0"/>
            <a:r>
              <a:rPr lang="fa-IR" noProof="0" dirty="0" smtClean="0"/>
              <a:t>موضوع</a:t>
            </a:r>
            <a:endParaRPr lang="en-US" noProof="0" dirty="0" smtClean="0"/>
          </a:p>
        </p:txBody>
      </p:sp>
      <p:sp>
        <p:nvSpPr>
          <p:cNvPr id="10" name="Rectangle 9"/>
          <p:cNvSpPr>
            <a:spLocks noGrp="1" noChangeArrowheads="1"/>
          </p:cNvSpPr>
          <p:nvPr>
            <p:ph type="dt" sz="quarter" idx="10"/>
          </p:nvPr>
        </p:nvSpPr>
        <p:spPr/>
        <p:txBody>
          <a:bodyPr/>
          <a:lstStyle>
            <a:lvl1pPr>
              <a:defRPr>
                <a:solidFill>
                  <a:schemeClr val="bg1"/>
                </a:solidFill>
              </a:defRPr>
            </a:lvl1pPr>
          </a:lstStyle>
          <a:p>
            <a:pPr>
              <a:defRPr/>
            </a:pPr>
            <a:endParaRPr lang="en-US" dirty="0"/>
          </a:p>
        </p:txBody>
      </p:sp>
      <p:sp>
        <p:nvSpPr>
          <p:cNvPr id="11" name="Rectangle 10"/>
          <p:cNvSpPr>
            <a:spLocks noGrp="1" noChangeArrowheads="1"/>
          </p:cNvSpPr>
          <p:nvPr>
            <p:ph type="ftr" sz="quarter" idx="11"/>
          </p:nvPr>
        </p:nvSpPr>
        <p:spPr/>
        <p:txBody>
          <a:bodyPr/>
          <a:lstStyle>
            <a:lvl1pPr algn="r">
              <a:defRPr/>
            </a:lvl1pPr>
          </a:lstStyle>
          <a:p>
            <a:pPr>
              <a:defRPr/>
            </a:pPr>
            <a:endParaRPr lang="en-US"/>
          </a:p>
        </p:txBody>
      </p:sp>
      <p:sp>
        <p:nvSpPr>
          <p:cNvPr id="12" name="Rectangle 11"/>
          <p:cNvSpPr>
            <a:spLocks noGrp="1" noChangeArrowheads="1"/>
          </p:cNvSpPr>
          <p:nvPr>
            <p:ph type="sldNum" sz="quarter" idx="12"/>
          </p:nvPr>
        </p:nvSpPr>
        <p:spPr>
          <a:xfrm>
            <a:off x="76200" y="6248400"/>
            <a:ext cx="587375" cy="488950"/>
          </a:xfrm>
        </p:spPr>
        <p:txBody>
          <a:bodyPr anchorCtr="0"/>
          <a:lstStyle>
            <a:lvl1pPr>
              <a:defRPr/>
            </a:lvl1pPr>
          </a:lstStyle>
          <a:p>
            <a:pPr>
              <a:defRPr/>
            </a:pPr>
            <a:fld id="{9C5DC6F3-EC8D-451E-93AF-0D9B7EFAA2D8}" type="slidenum">
              <a:rPr lang="en-US"/>
              <a:pPr>
                <a:defRPr/>
              </a:pPr>
              <a:t>‹#›</a:t>
            </a:fld>
            <a:endParaRPr lang="en-US"/>
          </a:p>
        </p:txBody>
      </p:sp>
    </p:spTree>
    <p:extLst>
      <p:ext uri="{BB962C8B-B14F-4D97-AF65-F5344CB8AC3E}">
        <p14:creationId xmlns:p14="http://schemas.microsoft.com/office/powerpoint/2010/main" val="19982995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grpSp>
        <p:nvGrpSpPr>
          <p:cNvPr id="4" name="Group 2"/>
          <p:cNvGrpSpPr>
            <a:grpSpLocks/>
          </p:cNvGrpSpPr>
          <p:nvPr/>
        </p:nvGrpSpPr>
        <p:grpSpPr bwMode="auto">
          <a:xfrm flipH="1">
            <a:off x="0" y="0"/>
            <a:ext cx="7632700" cy="6858000"/>
            <a:chOff x="-1928" y="0"/>
            <a:chExt cx="4808"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fa-IR" sz="2400">
                <a:latin typeface="Times New Roman" pitchFamily="18" charset="0"/>
              </a:endParaRPr>
            </a:p>
          </p:txBody>
        </p:sp>
        <p:sp>
          <p:nvSpPr>
            <p:cNvPr id="6" name="AutoShape 4"/>
            <p:cNvSpPr>
              <a:spLocks noChangeArrowheads="1"/>
            </p:cNvSpPr>
            <p:nvPr/>
          </p:nvSpPr>
          <p:spPr bwMode="white">
            <a:xfrm>
              <a:off x="-1928" y="631"/>
              <a:ext cx="3264" cy="12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fa-IR" sz="2400">
                <a:latin typeface="Times New Roman" pitchFamily="18" charset="0"/>
              </a:endParaRPr>
            </a:p>
          </p:txBody>
        </p:sp>
      </p:grpSp>
      <p:grpSp>
        <p:nvGrpSpPr>
          <p:cNvPr id="7" name="Group 5"/>
          <p:cNvGrpSpPr>
            <a:grpSpLocks/>
          </p:cNvGrpSpPr>
          <p:nvPr/>
        </p:nvGrpSpPr>
        <p:grpSpPr bwMode="auto">
          <a:xfrm rot="10800000" flipH="1" flipV="1">
            <a:off x="1349016" y="4573502"/>
            <a:ext cx="4031342" cy="79772"/>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grpSp>
      <p:sp>
        <p:nvSpPr>
          <p:cNvPr id="55304" name="Rectangle 8"/>
          <p:cNvSpPr>
            <a:spLocks noGrp="1" noChangeArrowheads="1"/>
          </p:cNvSpPr>
          <p:nvPr>
            <p:ph type="subTitle" idx="1" hasCustomPrompt="1"/>
          </p:nvPr>
        </p:nvSpPr>
        <p:spPr>
          <a:xfrm>
            <a:off x="1367158" y="2748274"/>
            <a:ext cx="4013200" cy="1822450"/>
          </a:xfrm>
        </p:spPr>
        <p:txBody>
          <a:bodyPr anchor="b"/>
          <a:lstStyle>
            <a:lvl1pPr marL="0" indent="0" algn="r" rtl="1">
              <a:buFont typeface="Wingdings" pitchFamily="2" charset="2"/>
              <a:buNone/>
              <a:defRPr>
                <a:solidFill>
                  <a:schemeClr val="tx2"/>
                </a:solidFill>
              </a:defRPr>
            </a:lvl1pPr>
          </a:lstStyle>
          <a:p>
            <a:pPr lvl="0"/>
            <a:r>
              <a:rPr lang="fa-IR" noProof="0" dirty="0" smtClean="0"/>
              <a:t>نام و نام </a:t>
            </a:r>
            <a:endParaRPr lang="en-US" noProof="0" dirty="0" smtClean="0"/>
          </a:p>
        </p:txBody>
      </p:sp>
      <p:sp>
        <p:nvSpPr>
          <p:cNvPr id="55308" name="AutoShape 12"/>
          <p:cNvSpPr>
            <a:spLocks noGrp="1" noChangeArrowheads="1"/>
          </p:cNvSpPr>
          <p:nvPr>
            <p:ph type="ctrTitle" sz="quarter" hasCustomPrompt="1"/>
          </p:nvPr>
        </p:nvSpPr>
        <p:spPr>
          <a:xfrm>
            <a:off x="152400" y="994881"/>
            <a:ext cx="6248400" cy="1905000"/>
          </a:xfrm>
          <a:prstGeom prst="roundRect">
            <a:avLst>
              <a:gd name="adj" fmla="val 50000"/>
            </a:avLst>
          </a:prstGeom>
        </p:spPr>
        <p:txBody>
          <a:bodyPr anchor="ctr"/>
          <a:lstStyle>
            <a:lvl1pPr algn="ctr" rtl="1">
              <a:defRPr>
                <a:solidFill>
                  <a:schemeClr val="tx1"/>
                </a:solidFill>
                <a:latin typeface="Times New Roman" panose="02020603050405020304" pitchFamily="18" charset="0"/>
                <a:cs typeface="Times New Roman" panose="02020603050405020304" pitchFamily="18" charset="0"/>
              </a:defRPr>
            </a:lvl1pPr>
          </a:lstStyle>
          <a:p>
            <a:pPr lvl="0"/>
            <a:r>
              <a:rPr lang="fa-IR" noProof="0" dirty="0" smtClean="0"/>
              <a:t>م</a:t>
            </a:r>
            <a:r>
              <a:rPr lang="en-US" noProof="0" dirty="0" err="1" smtClean="0">
                <a:cs typeface="2  Titr" panose="00000700000000000000" charset="-78"/>
              </a:rPr>
              <a:t>tim</a:t>
            </a:r>
            <a:r>
              <a:rPr lang="fa-IR" noProof="0" dirty="0" smtClean="0"/>
              <a:t>وضوع</a:t>
            </a:r>
            <a:endParaRPr lang="en-US" noProof="0" dirty="0" smtClean="0"/>
          </a:p>
        </p:txBody>
      </p:sp>
      <p:sp>
        <p:nvSpPr>
          <p:cNvPr id="10" name="Rectangle 9"/>
          <p:cNvSpPr>
            <a:spLocks noGrp="1" noChangeArrowheads="1"/>
          </p:cNvSpPr>
          <p:nvPr>
            <p:ph type="dt" sz="quarter" idx="10"/>
          </p:nvPr>
        </p:nvSpPr>
        <p:spPr/>
        <p:txBody>
          <a:bodyPr/>
          <a:lstStyle>
            <a:lvl1pPr>
              <a:defRPr>
                <a:solidFill>
                  <a:schemeClr val="bg1"/>
                </a:solidFill>
              </a:defRPr>
            </a:lvl1pPr>
          </a:lstStyle>
          <a:p>
            <a:pPr>
              <a:defRPr/>
            </a:pPr>
            <a:endParaRPr lang="en-US"/>
          </a:p>
        </p:txBody>
      </p:sp>
      <p:sp>
        <p:nvSpPr>
          <p:cNvPr id="11" name="Rectangle 10"/>
          <p:cNvSpPr>
            <a:spLocks noGrp="1" noChangeArrowheads="1"/>
          </p:cNvSpPr>
          <p:nvPr>
            <p:ph type="ftr" sz="quarter" idx="11"/>
          </p:nvPr>
        </p:nvSpPr>
        <p:spPr/>
        <p:txBody>
          <a:bodyPr/>
          <a:lstStyle>
            <a:lvl1pPr algn="r">
              <a:defRPr/>
            </a:lvl1pPr>
          </a:lstStyle>
          <a:p>
            <a:pPr>
              <a:defRPr/>
            </a:pPr>
            <a:endParaRPr lang="en-US"/>
          </a:p>
        </p:txBody>
      </p:sp>
      <p:sp>
        <p:nvSpPr>
          <p:cNvPr id="12" name="Rectangle 11"/>
          <p:cNvSpPr>
            <a:spLocks noGrp="1" noChangeArrowheads="1"/>
          </p:cNvSpPr>
          <p:nvPr>
            <p:ph type="sldNum" sz="quarter" idx="12"/>
          </p:nvPr>
        </p:nvSpPr>
        <p:spPr>
          <a:xfrm>
            <a:off x="76200" y="6248400"/>
            <a:ext cx="587375" cy="488950"/>
          </a:xfrm>
        </p:spPr>
        <p:txBody>
          <a:bodyPr anchorCtr="0"/>
          <a:lstStyle>
            <a:lvl1pPr>
              <a:defRPr/>
            </a:lvl1pPr>
          </a:lstStyle>
          <a:p>
            <a:pPr>
              <a:defRPr/>
            </a:pPr>
            <a:fld id="{9C5DC6F3-EC8D-451E-93AF-0D9B7EFAA2D8}" type="slidenum">
              <a:rPr lang="en-US"/>
              <a:pPr>
                <a:defRPr/>
              </a:pPr>
              <a:t>‹#›</a:t>
            </a:fld>
            <a:endParaRPr lang="en-US"/>
          </a:p>
        </p:txBody>
      </p:sp>
      <p:sp>
        <p:nvSpPr>
          <p:cNvPr id="13" name="AutoShape 7"/>
          <p:cNvSpPr>
            <a:spLocks noChangeArrowheads="1"/>
          </p:cNvSpPr>
          <p:nvPr userDrawn="1"/>
        </p:nvSpPr>
        <p:spPr bwMode="auto">
          <a:xfrm rot="10800000" flipH="1">
            <a:off x="4114801" y="4847145"/>
            <a:ext cx="215215" cy="79772"/>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Tree>
    <p:extLst>
      <p:ext uri="{BB962C8B-B14F-4D97-AF65-F5344CB8AC3E}">
        <p14:creationId xmlns:p14="http://schemas.microsoft.com/office/powerpoint/2010/main" val="36006899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6934200" cy="1066800"/>
          </a:xfrm>
        </p:spPr>
        <p:txBody>
          <a:bodyPr/>
          <a:lstStyle>
            <a:lvl1pPr>
              <a:defRPr>
                <a:latin typeface="Times New Roman" panose="02020603050405020304" pitchFamily="18" charset="0"/>
                <a:cs typeface="Times New Roman" panose="02020603050405020304" pitchFamily="18" charset="0"/>
              </a:defRPr>
            </a:lvl1pPr>
          </a:lstStyle>
          <a:p>
            <a:r>
              <a:rPr lang="en-US" dirty="0" smtClean="0"/>
              <a:t>Click to edit Master title style</a:t>
            </a:r>
            <a:endParaRPr lang="fa-IR" dirty="0"/>
          </a:p>
        </p:txBody>
      </p:sp>
      <p:sp>
        <p:nvSpPr>
          <p:cNvPr id="3" name="Content Placeholder 2"/>
          <p:cNvSpPr>
            <a:spLocks noGrp="1"/>
          </p:cNvSpPr>
          <p:nvPr>
            <p:ph idx="1"/>
          </p:nvPr>
        </p:nvSpPr>
        <p:spPr>
          <a:xfrm>
            <a:off x="381000" y="2286000"/>
            <a:ext cx="7315200" cy="3724275"/>
          </a:xfrm>
        </p:spPr>
        <p:txBody>
          <a:bodyPr/>
          <a:lstStyle>
            <a:lvl1pPr algn="r" rtl="1">
              <a:defRPr>
                <a:latin typeface="Times New Roman" panose="02020603050405020304" pitchFamily="18" charset="0"/>
                <a:cs typeface="Times New Roman" panose="02020603050405020304" pitchFamily="18" charset="0"/>
              </a:defRPr>
            </a:lvl1pPr>
            <a:lvl2pPr algn="r" rtl="1">
              <a:defRPr>
                <a:latin typeface="Times New Roman" panose="02020603050405020304" pitchFamily="18" charset="0"/>
                <a:cs typeface="Times New Roman" panose="02020603050405020304" pitchFamily="18" charset="0"/>
              </a:defRPr>
            </a:lvl2pPr>
            <a:lvl3pPr algn="r" rtl="1">
              <a:defRPr>
                <a:latin typeface="Times New Roman" panose="02020603050405020304" pitchFamily="18" charset="0"/>
                <a:cs typeface="Times New Roman" panose="02020603050405020304" pitchFamily="18" charset="0"/>
              </a:defRPr>
            </a:lvl3pPr>
            <a:lvl4pPr algn="r" rtl="1">
              <a:defRPr>
                <a:latin typeface="Times New Roman" panose="02020603050405020304" pitchFamily="18" charset="0"/>
                <a:cs typeface="Times New Roman" panose="02020603050405020304" pitchFamily="18" charset="0"/>
              </a:defRPr>
            </a:lvl4pPr>
            <a:lvl5pPr algn="r" rtl="1">
              <a:defRPr>
                <a:latin typeface="Times New Roman" panose="02020603050405020304" pitchFamily="18" charset="0"/>
                <a:cs typeface="Times New Roman" panose="020206030504050203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baseline="0">
                <a:solidFill>
                  <a:schemeClr val="tx1"/>
                </a:solidFill>
                <a:latin typeface="Arial" pitchFamily="34" charset="0"/>
                <a:cs typeface="B Mitra" pitchFamily="2" charset="-78"/>
              </a:defRPr>
            </a:lvl1pPr>
          </a:lstStyle>
          <a:p>
            <a:pPr>
              <a:defRPr/>
            </a:pPr>
            <a:fld id="{1CB13C5A-D108-44AE-9FC9-8F57B378148F}" type="slidenum">
              <a:rPr lang="en-US" smtClean="0"/>
              <a:pPr>
                <a:defRPr/>
              </a:pPr>
              <a:t>‹#›</a:t>
            </a:fld>
            <a:endParaRPr lang="en-US" dirty="0"/>
          </a:p>
        </p:txBody>
      </p:sp>
    </p:spTree>
    <p:extLst>
      <p:ext uri="{BB962C8B-B14F-4D97-AF65-F5344CB8AC3E}">
        <p14:creationId xmlns:p14="http://schemas.microsoft.com/office/powerpoint/2010/main" val="19406314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354887" cy="1308100"/>
          </a:xfrm>
        </p:spPr>
        <p:txBody>
          <a:bodyPr anchor="t"/>
          <a:lstStyle>
            <a:lvl1pPr algn="r">
              <a:defRPr sz="4000" b="1" cap="all"/>
            </a:lvl1pPr>
          </a:lstStyle>
          <a:p>
            <a:r>
              <a:rPr lang="en-US" dirty="0" smtClean="0"/>
              <a:t>Click to edit Master title style</a:t>
            </a:r>
            <a:endParaRPr lang="fa-IR" dirty="0"/>
          </a:p>
        </p:txBody>
      </p:sp>
      <p:sp>
        <p:nvSpPr>
          <p:cNvPr id="3" name="Text Placeholder 2"/>
          <p:cNvSpPr>
            <a:spLocks noGrp="1"/>
          </p:cNvSpPr>
          <p:nvPr>
            <p:ph type="body" idx="1"/>
          </p:nvPr>
        </p:nvSpPr>
        <p:spPr>
          <a:xfrm>
            <a:off x="722313" y="2906713"/>
            <a:ext cx="7202487" cy="1512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baseline="0">
                <a:solidFill>
                  <a:schemeClr val="tx1">
                    <a:lumMod val="50000"/>
                  </a:schemeClr>
                </a:solidFill>
              </a:defRPr>
            </a:lvl1pPr>
          </a:lstStyle>
          <a:p>
            <a:pPr>
              <a:defRPr/>
            </a:pPr>
            <a:fld id="{191C371D-873E-4096-A2C4-77F9F57768DF}" type="slidenum">
              <a:rPr lang="en-US" smtClean="0"/>
              <a:pPr>
                <a:defRPr/>
              </a:pPr>
              <a:t>‹#›</a:t>
            </a:fld>
            <a:endParaRPr lang="en-US" dirty="0"/>
          </a:p>
        </p:txBody>
      </p:sp>
      <p:sp>
        <p:nvSpPr>
          <p:cNvPr id="7" name="Title 1"/>
          <p:cNvSpPr txBox="1">
            <a:spLocks/>
          </p:cNvSpPr>
          <p:nvPr userDrawn="1"/>
        </p:nvSpPr>
        <p:spPr bwMode="auto">
          <a:xfrm>
            <a:off x="1600200" y="858749"/>
            <a:ext cx="6781800" cy="970051"/>
          </a:xfrm>
          <a:prstGeom prst="roundRect">
            <a:avLst>
              <a:gd name="adj" fmla="val 21667"/>
            </a:avLst>
          </a:prstGeom>
          <a:solidFill>
            <a:schemeClr val="accent6">
              <a:lumMod val="20000"/>
              <a:lumOff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mj-lt"/>
                <a:ea typeface="+mj-ea"/>
                <a:cs typeface="2  Titr" pitchFamily="2" charset="-78"/>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r>
              <a:rPr lang="en-US" dirty="0" smtClean="0"/>
              <a:t>Click to edit Master title style</a:t>
            </a:r>
            <a:endParaRPr lang="fa-IR" dirty="0"/>
          </a:p>
        </p:txBody>
      </p:sp>
    </p:spTree>
    <p:extLst>
      <p:ext uri="{BB962C8B-B14F-4D97-AF65-F5344CB8AC3E}">
        <p14:creationId xmlns:p14="http://schemas.microsoft.com/office/powerpoint/2010/main" val="28136987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fa-IR" dirty="0"/>
          </a:p>
        </p:txBody>
      </p:sp>
      <p:sp>
        <p:nvSpPr>
          <p:cNvPr id="3" name="Content Placeholder 2"/>
          <p:cNvSpPr>
            <a:spLocks noGrp="1"/>
          </p:cNvSpPr>
          <p:nvPr>
            <p:ph sz="half" idx="1"/>
          </p:nvPr>
        </p:nvSpPr>
        <p:spPr>
          <a:xfrm>
            <a:off x="838201" y="2362201"/>
            <a:ext cx="3428999" cy="35051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760913" y="2362201"/>
            <a:ext cx="3468687"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xfrm>
            <a:off x="76200" y="6248400"/>
            <a:ext cx="587375" cy="488950"/>
          </a:xfrm>
          <a:ln/>
        </p:spPr>
        <p:txBody>
          <a:bodyPr/>
          <a:lstStyle>
            <a:lvl1pPr>
              <a:defRPr>
                <a:solidFill>
                  <a:schemeClr val="tx1">
                    <a:lumMod val="50000"/>
                  </a:schemeClr>
                </a:solidFill>
              </a:defRPr>
            </a:lvl1pPr>
          </a:lstStyle>
          <a:p>
            <a:pPr>
              <a:defRPr/>
            </a:pPr>
            <a:fld id="{812AB1D3-8994-42BF-B6F3-76F3EFF955DC}" type="slidenum">
              <a:rPr lang="en-US" smtClean="0"/>
              <a:pPr>
                <a:defRPr/>
              </a:pPr>
              <a:t>‹#›</a:t>
            </a:fld>
            <a:endParaRPr lang="en-US" dirty="0"/>
          </a:p>
        </p:txBody>
      </p:sp>
    </p:spTree>
    <p:extLst>
      <p:ext uri="{BB962C8B-B14F-4D97-AF65-F5344CB8AC3E}">
        <p14:creationId xmlns:p14="http://schemas.microsoft.com/office/powerpoint/2010/main" val="2152300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7772400" cy="914400"/>
          </a:xfrm>
        </p:spPr>
        <p:txBody>
          <a:bodyPr/>
          <a:lstStyle>
            <a:lvl1pPr>
              <a:defRPr/>
            </a:lvl1pPr>
          </a:lstStyle>
          <a:p>
            <a:r>
              <a:rPr lang="en-US" dirty="0" smtClean="0"/>
              <a:t>Click to edit Master title style</a:t>
            </a:r>
            <a:endParaRPr lang="fa-IR" dirty="0"/>
          </a:p>
        </p:txBody>
      </p:sp>
      <p:sp>
        <p:nvSpPr>
          <p:cNvPr id="4" name="Content Placeholder 3"/>
          <p:cNvSpPr>
            <a:spLocks noGrp="1"/>
          </p:cNvSpPr>
          <p:nvPr>
            <p:ph sz="half" idx="2"/>
          </p:nvPr>
        </p:nvSpPr>
        <p:spPr>
          <a:xfrm>
            <a:off x="457200" y="2174875"/>
            <a:ext cx="3886200"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6" name="Content Placeholder 5"/>
          <p:cNvSpPr>
            <a:spLocks noGrp="1"/>
          </p:cNvSpPr>
          <p:nvPr>
            <p:ph sz="quarter" idx="4"/>
          </p:nvPr>
        </p:nvSpPr>
        <p:spPr>
          <a:xfrm>
            <a:off x="4645025" y="2174875"/>
            <a:ext cx="3203575"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D3002BD-5EFA-4182-B3EF-B950B672726B}" type="slidenum">
              <a:rPr lang="en-US"/>
              <a:pPr>
                <a:defRPr/>
              </a:pPr>
              <a:t>‹#›</a:t>
            </a:fld>
            <a:endParaRPr lang="en-US"/>
          </a:p>
        </p:txBody>
      </p:sp>
    </p:spTree>
    <p:extLst>
      <p:ext uri="{BB962C8B-B14F-4D97-AF65-F5344CB8AC3E}">
        <p14:creationId xmlns:p14="http://schemas.microsoft.com/office/powerpoint/2010/main" val="374178722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00200" y="858749"/>
            <a:ext cx="6781800" cy="970051"/>
          </a:xfrm>
          <a:solidFill>
            <a:schemeClr val="accent6">
              <a:lumMod val="20000"/>
              <a:lumOff val="80000"/>
            </a:schemeClr>
          </a:solidFill>
        </p:spPr>
        <p:txBody>
          <a:bodyPr/>
          <a:lstStyle/>
          <a:p>
            <a:r>
              <a:rPr lang="en-US" smtClean="0"/>
              <a:t>Click to edit Master title style</a:t>
            </a:r>
            <a:endParaRPr lang="fa-IR"/>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29DF8D7E-A1DA-4C21-B477-53AC81942EE2}" type="slidenum">
              <a:rPr lang="en-US"/>
              <a:pPr>
                <a:defRPr/>
              </a:pPr>
              <a:t>‹#›</a:t>
            </a:fld>
            <a:endParaRPr lang="en-US"/>
          </a:p>
        </p:txBody>
      </p:sp>
    </p:spTree>
    <p:extLst>
      <p:ext uri="{BB962C8B-B14F-4D97-AF65-F5344CB8AC3E}">
        <p14:creationId xmlns:p14="http://schemas.microsoft.com/office/powerpoint/2010/main" val="7929720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BA586040-B3B3-4891-B7F4-C4B42BB2EEAC}" type="slidenum">
              <a:rPr lang="en-US"/>
              <a:pPr>
                <a:defRPr/>
              </a:pPr>
              <a:t>‹#›</a:t>
            </a:fld>
            <a:endParaRPr lang="en-US"/>
          </a:p>
        </p:txBody>
      </p:sp>
      <p:sp>
        <p:nvSpPr>
          <p:cNvPr id="5" name="Title 1"/>
          <p:cNvSpPr>
            <a:spLocks noGrp="1"/>
          </p:cNvSpPr>
          <p:nvPr>
            <p:ph type="title"/>
          </p:nvPr>
        </p:nvSpPr>
        <p:spPr>
          <a:xfrm>
            <a:off x="1600200" y="858749"/>
            <a:ext cx="6781800" cy="970051"/>
          </a:xfrm>
          <a:solidFill>
            <a:schemeClr val="accent6">
              <a:lumMod val="20000"/>
              <a:lumOff val="80000"/>
            </a:schemeClr>
          </a:solidFill>
        </p:spPr>
        <p:txBody>
          <a:bodyPr/>
          <a:lstStyle/>
          <a:p>
            <a:r>
              <a:rPr lang="en-US" smtClean="0"/>
              <a:t>Click to edit Master title style</a:t>
            </a:r>
            <a:endParaRPr lang="fa-IR"/>
          </a:p>
        </p:txBody>
      </p:sp>
    </p:spTree>
    <p:extLst>
      <p:ext uri="{BB962C8B-B14F-4D97-AF65-F5344CB8AC3E}">
        <p14:creationId xmlns:p14="http://schemas.microsoft.com/office/powerpoint/2010/main" val="18290260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3"/>
          <p:cNvSpPr>
            <a:spLocks noGrp="1" noChangeArrowheads="1"/>
          </p:cNvSpPr>
          <p:nvPr>
            <p:ph type="sldNum" sz="quarter" idx="12"/>
          </p:nvPr>
        </p:nvSpPr>
        <p:spPr>
          <a:ln/>
        </p:spPr>
        <p:txBody>
          <a:bodyPr/>
          <a:lstStyle>
            <a:lvl1pPr>
              <a:defRPr/>
            </a:lvl1pPr>
          </a:lstStyle>
          <a:p>
            <a:pPr>
              <a:defRPr/>
            </a:pPr>
            <a:fld id="{BA586040-B3B3-4891-B7F4-C4B42BB2EEAC}" type="slidenum">
              <a:rPr lang="en-US"/>
              <a:pPr>
                <a:defRPr/>
              </a:pPr>
              <a:t>‹#›</a:t>
            </a:fld>
            <a:endParaRPr lang="en-US"/>
          </a:p>
        </p:txBody>
      </p:sp>
      <p:sp>
        <p:nvSpPr>
          <p:cNvPr id="5" name="Title 1"/>
          <p:cNvSpPr>
            <a:spLocks noGrp="1"/>
          </p:cNvSpPr>
          <p:nvPr>
            <p:ph type="title"/>
          </p:nvPr>
        </p:nvSpPr>
        <p:spPr>
          <a:xfrm>
            <a:off x="1600200" y="858749"/>
            <a:ext cx="6781800" cy="970051"/>
          </a:xfrm>
          <a:solidFill>
            <a:schemeClr val="accent6">
              <a:lumMod val="20000"/>
              <a:lumOff val="80000"/>
            </a:schemeClr>
          </a:solidFill>
        </p:spPr>
        <p:txBody>
          <a:bodyPr/>
          <a:lstStyle/>
          <a:p>
            <a:r>
              <a:rPr lang="en-US" smtClean="0"/>
              <a:t>Click to edit Master title style</a:t>
            </a:r>
            <a:endParaRPr lang="fa-IR"/>
          </a:p>
        </p:txBody>
      </p:sp>
    </p:spTree>
    <p:extLst>
      <p:ext uri="{BB962C8B-B14F-4D97-AF65-F5344CB8AC3E}">
        <p14:creationId xmlns:p14="http://schemas.microsoft.com/office/powerpoint/2010/main" val="24632459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1352BEE8-E713-498A-9FFD-B2EB9725C121}" type="slidenum">
              <a:rPr lang="en-US"/>
              <a:pPr>
                <a:defRPr/>
              </a:pPr>
              <a:t>‹#›</a:t>
            </a:fld>
            <a:endParaRPr lang="en-US"/>
          </a:p>
        </p:txBody>
      </p:sp>
    </p:spTree>
    <p:extLst>
      <p:ext uri="{BB962C8B-B14F-4D97-AF65-F5344CB8AC3E}">
        <p14:creationId xmlns:p14="http://schemas.microsoft.com/office/powerpoint/2010/main" val="113941181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69427BFF-9459-4F1F-A24B-DA93775687FF}" type="slidenum">
              <a:rPr lang="en-US"/>
              <a:pPr>
                <a:defRPr/>
              </a:pPr>
              <a:t>‹#›</a:t>
            </a:fld>
            <a:endParaRPr lang="en-US"/>
          </a:p>
        </p:txBody>
      </p:sp>
    </p:spTree>
    <p:extLst>
      <p:ext uri="{BB962C8B-B14F-4D97-AF65-F5344CB8AC3E}">
        <p14:creationId xmlns:p14="http://schemas.microsoft.com/office/powerpoint/2010/main" val="267800261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F0A1A01-2D25-4ABB-BEBD-0F44AA60C4A4}" type="slidenum">
              <a:rPr lang="en-US"/>
              <a:pPr>
                <a:defRPr/>
              </a:pPr>
              <a:t>‹#›</a:t>
            </a:fld>
            <a:endParaRPr lang="en-US"/>
          </a:p>
        </p:txBody>
      </p:sp>
    </p:spTree>
    <p:extLst>
      <p:ext uri="{BB962C8B-B14F-4D97-AF65-F5344CB8AC3E}">
        <p14:creationId xmlns:p14="http://schemas.microsoft.com/office/powerpoint/2010/main" val="270593110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676400" cy="5324475"/>
          </a:xfrm>
        </p:spPr>
        <p:txBody>
          <a:bodyPr vert="eaVert"/>
          <a:lstStyle/>
          <a:p>
            <a:r>
              <a:rPr lang="en-US" dirty="0" smtClean="0"/>
              <a:t>Click to edit Master title style</a:t>
            </a:r>
            <a:endParaRPr lang="fa-IR" dirty="0"/>
          </a:p>
        </p:txBody>
      </p:sp>
      <p:sp>
        <p:nvSpPr>
          <p:cNvPr id="3" name="Vertical Text Placeholder 2"/>
          <p:cNvSpPr>
            <a:spLocks noGrp="1"/>
          </p:cNvSpPr>
          <p:nvPr>
            <p:ph type="body" orient="vert" idx="1"/>
          </p:nvPr>
        </p:nvSpPr>
        <p:spPr>
          <a:xfrm>
            <a:off x="609600" y="1143000"/>
            <a:ext cx="5257800" cy="479107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C210446-BC2F-4307-9731-81E017ABAB34}" type="slidenum">
              <a:rPr lang="en-US"/>
              <a:pPr>
                <a:defRPr/>
              </a:pPr>
              <a:t>‹#›</a:t>
            </a:fld>
            <a:endParaRPr lang="en-US"/>
          </a:p>
        </p:txBody>
      </p:sp>
    </p:spTree>
    <p:extLst>
      <p:ext uri="{BB962C8B-B14F-4D97-AF65-F5344CB8AC3E}">
        <p14:creationId xmlns:p14="http://schemas.microsoft.com/office/powerpoint/2010/main" val="59087699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924800" cy="1143000"/>
          </a:xfrm>
        </p:spPr>
        <p:txBody>
          <a:bodyPr/>
          <a:lstStyle/>
          <a:p>
            <a:r>
              <a:rPr lang="en-US" smtClean="0"/>
              <a:t>Click to edit Master title style</a:t>
            </a:r>
            <a:endParaRPr lang="fa-IR"/>
          </a:p>
        </p:txBody>
      </p:sp>
      <p:sp>
        <p:nvSpPr>
          <p:cNvPr id="3" name="Table Placeholder 2"/>
          <p:cNvSpPr>
            <a:spLocks noGrp="1"/>
          </p:cNvSpPr>
          <p:nvPr>
            <p:ph type="tbl" idx="1"/>
          </p:nvPr>
        </p:nvSpPr>
        <p:spPr>
          <a:xfrm>
            <a:off x="838201" y="2362200"/>
            <a:ext cx="7086600" cy="3724275"/>
          </a:xfrm>
        </p:spPr>
        <p:txBody>
          <a:bodyPr/>
          <a:lstStyle/>
          <a:p>
            <a:pPr lvl="0"/>
            <a:endParaRPr lang="fa-IR" noProof="0"/>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FBF297E-4FBC-4BB4-A546-DC7538D8DC57}" type="slidenum">
              <a:rPr lang="en-US"/>
              <a:pPr>
                <a:defRPr/>
              </a:pPr>
              <a:t>‹#›</a:t>
            </a:fld>
            <a:endParaRPr lang="en-US"/>
          </a:p>
        </p:txBody>
      </p:sp>
    </p:spTree>
    <p:extLst>
      <p:ext uri="{BB962C8B-B14F-4D97-AF65-F5344CB8AC3E}">
        <p14:creationId xmlns:p14="http://schemas.microsoft.com/office/powerpoint/2010/main" val="356278066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219200" y="0"/>
            <a:ext cx="7924800" cy="6858000"/>
            <a:chOff x="-2112" y="0"/>
            <a:chExt cx="4992"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fa-IR" sz="2400">
                <a:latin typeface="Times New Roman" pitchFamily="18" charset="0"/>
              </a:endParaRPr>
            </a:p>
          </p:txBody>
        </p:sp>
        <p:sp>
          <p:nvSpPr>
            <p:cNvPr id="6" name="AutoShape 4"/>
            <p:cNvSpPr>
              <a:spLocks noChangeArrowheads="1"/>
            </p:cNvSpPr>
            <p:nvPr/>
          </p:nvSpPr>
          <p:spPr bwMode="white">
            <a:xfrm>
              <a:off x="-2112" y="624"/>
              <a:ext cx="3264" cy="12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fa-IR" sz="2400">
                <a:latin typeface="Times New Roman" pitchFamily="18" charset="0"/>
              </a:endParaRPr>
            </a:p>
          </p:txBody>
        </p:sp>
      </p:grpSp>
      <p:grpSp>
        <p:nvGrpSpPr>
          <p:cNvPr id="7" name="Group 5"/>
          <p:cNvGrpSpPr>
            <a:grpSpLocks/>
          </p:cNvGrpSpPr>
          <p:nvPr/>
        </p:nvGrpSpPr>
        <p:grpSpPr bwMode="auto">
          <a:xfrm rot="10800000">
            <a:off x="2438400" y="4864698"/>
            <a:ext cx="4876800" cy="159544"/>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grpSp>
      <p:sp>
        <p:nvSpPr>
          <p:cNvPr id="55304" name="Rectangle 8"/>
          <p:cNvSpPr>
            <a:spLocks noGrp="1" noChangeArrowheads="1"/>
          </p:cNvSpPr>
          <p:nvPr>
            <p:ph type="subTitle" idx="1" hasCustomPrompt="1"/>
          </p:nvPr>
        </p:nvSpPr>
        <p:spPr>
          <a:xfrm>
            <a:off x="431799" y="3042248"/>
            <a:ext cx="4013200" cy="1822450"/>
          </a:xfrm>
          <a:prstGeom prst="rect">
            <a:avLst/>
          </a:prstGeom>
        </p:spPr>
        <p:txBody>
          <a:bodyPr anchor="b"/>
          <a:lstStyle>
            <a:lvl1pPr marL="0" indent="0" algn="r" rtl="1">
              <a:buFont typeface="Wingdings" pitchFamily="2" charset="2"/>
              <a:buNone/>
              <a:defRPr>
                <a:solidFill>
                  <a:schemeClr val="tx2"/>
                </a:solidFill>
              </a:defRPr>
            </a:lvl1pPr>
          </a:lstStyle>
          <a:p>
            <a:pPr lvl="0"/>
            <a:r>
              <a:rPr lang="fa-IR" noProof="0" dirty="0" smtClean="0"/>
              <a:t>نام و نام </a:t>
            </a:r>
            <a:endParaRPr lang="en-US" noProof="0" dirty="0" smtClean="0"/>
          </a:p>
        </p:txBody>
      </p:sp>
      <p:sp>
        <p:nvSpPr>
          <p:cNvPr id="55308" name="AutoShape 12"/>
          <p:cNvSpPr>
            <a:spLocks noGrp="1" noChangeArrowheads="1"/>
          </p:cNvSpPr>
          <p:nvPr>
            <p:ph type="ctrTitle" sz="quarter" hasCustomPrompt="1"/>
          </p:nvPr>
        </p:nvSpPr>
        <p:spPr>
          <a:xfrm>
            <a:off x="152400" y="994881"/>
            <a:ext cx="6248400" cy="1905000"/>
          </a:xfrm>
          <a:prstGeom prst="roundRect">
            <a:avLst>
              <a:gd name="adj" fmla="val 50000"/>
            </a:avLst>
          </a:prstGeom>
        </p:spPr>
        <p:txBody>
          <a:bodyPr anchor="ctr"/>
          <a:lstStyle>
            <a:lvl1pPr algn="ctr" rtl="1">
              <a:defRPr>
                <a:solidFill>
                  <a:schemeClr val="tx1"/>
                </a:solidFill>
              </a:defRPr>
            </a:lvl1pPr>
          </a:lstStyle>
          <a:p>
            <a:pPr lvl="0"/>
            <a:r>
              <a:rPr lang="fa-IR" noProof="0" dirty="0" smtClean="0"/>
              <a:t>موضوع</a:t>
            </a:r>
            <a:endParaRPr lang="en-US" noProof="0" dirty="0" smtClean="0"/>
          </a:p>
        </p:txBody>
      </p:sp>
      <p:sp>
        <p:nvSpPr>
          <p:cNvPr id="10" name="Date Placeholder 9"/>
          <p:cNvSpPr>
            <a:spLocks noGrp="1" noChangeArrowheads="1"/>
          </p:cNvSpPr>
          <p:nvPr>
            <p:ph type="dt" sz="quarter" idx="10"/>
          </p:nvPr>
        </p:nvSpPr>
        <p:spPr>
          <a:xfrm>
            <a:off x="2743200" y="6248400"/>
            <a:ext cx="2130425" cy="474663"/>
          </a:xfrm>
          <a:prstGeom prst="rect">
            <a:avLst/>
          </a:prstGeom>
        </p:spPr>
        <p:txBody>
          <a:bodyPr/>
          <a:lstStyle>
            <a:lvl1pPr>
              <a:defRPr>
                <a:solidFill>
                  <a:schemeClr val="bg1"/>
                </a:solidFill>
              </a:defRPr>
            </a:lvl1pPr>
          </a:lstStyle>
          <a:p>
            <a:pPr>
              <a:defRPr/>
            </a:pPr>
            <a:endParaRPr lang="en-US"/>
          </a:p>
        </p:txBody>
      </p:sp>
      <p:sp>
        <p:nvSpPr>
          <p:cNvPr id="11" name="Footer Placeholder 10"/>
          <p:cNvSpPr>
            <a:spLocks noGrp="1" noChangeArrowheads="1"/>
          </p:cNvSpPr>
          <p:nvPr>
            <p:ph type="ftr" sz="quarter" idx="11"/>
          </p:nvPr>
        </p:nvSpPr>
        <p:spPr>
          <a:xfrm>
            <a:off x="5380358" y="6248400"/>
            <a:ext cx="2897188" cy="474663"/>
          </a:xfrm>
          <a:prstGeom prst="rect">
            <a:avLst/>
          </a:prstGeom>
        </p:spPr>
        <p:txBody>
          <a:bodyPr/>
          <a:lstStyle>
            <a:lvl1pPr algn="r">
              <a:defRPr/>
            </a:lvl1pPr>
          </a:lstStyle>
          <a:p>
            <a:pPr>
              <a:defRPr/>
            </a:pPr>
            <a:endParaRPr lang="en-US"/>
          </a:p>
        </p:txBody>
      </p:sp>
      <p:sp>
        <p:nvSpPr>
          <p:cNvPr id="12" name="Slide Number Placeholder 11"/>
          <p:cNvSpPr>
            <a:spLocks noGrp="1" noChangeArrowheads="1"/>
          </p:cNvSpPr>
          <p:nvPr>
            <p:ph type="sldNum" sz="quarter" idx="12"/>
          </p:nvPr>
        </p:nvSpPr>
        <p:spPr>
          <a:xfrm>
            <a:off x="76200" y="6248400"/>
            <a:ext cx="587375" cy="488950"/>
          </a:xfrm>
          <a:prstGeom prst="rect">
            <a:avLst/>
          </a:prstGeom>
        </p:spPr>
        <p:txBody>
          <a:bodyPr anchorCtr="0"/>
          <a:lstStyle>
            <a:lvl1pPr>
              <a:defRPr/>
            </a:lvl1pPr>
          </a:lstStyle>
          <a:p>
            <a:pPr>
              <a:defRPr/>
            </a:pPr>
            <a:fld id="{9C5DC6F3-EC8D-451E-93AF-0D9B7EFAA2D8}" type="slidenum">
              <a:rPr lang="en-US"/>
              <a:pPr>
                <a:defRPr/>
              </a:pPr>
              <a:t>‹#›</a:t>
            </a:fld>
            <a:endParaRPr lang="en-US"/>
          </a:p>
        </p:txBody>
      </p:sp>
    </p:spTree>
    <p:extLst>
      <p:ext uri="{BB962C8B-B14F-4D97-AF65-F5344CB8AC3E}">
        <p14:creationId xmlns:p14="http://schemas.microsoft.com/office/powerpoint/2010/main" val="14326491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219200" y="0"/>
            <a:ext cx="7924800" cy="6858000"/>
            <a:chOff x="-2112" y="0"/>
            <a:chExt cx="4992"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fa-IR" sz="2400">
                <a:latin typeface="Times New Roman" pitchFamily="18" charset="0"/>
              </a:endParaRPr>
            </a:p>
          </p:txBody>
        </p:sp>
        <p:sp>
          <p:nvSpPr>
            <p:cNvPr id="6" name="AutoShape 4"/>
            <p:cNvSpPr>
              <a:spLocks noChangeArrowheads="1"/>
            </p:cNvSpPr>
            <p:nvPr/>
          </p:nvSpPr>
          <p:spPr bwMode="white">
            <a:xfrm>
              <a:off x="-2112" y="624"/>
              <a:ext cx="3264" cy="12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rtl="0"/>
              <a:endParaRPr kumimoji="1" lang="fa-IR" sz="2400">
                <a:latin typeface="Times New Roman" pitchFamily="18" charset="0"/>
              </a:endParaRPr>
            </a:p>
          </p:txBody>
        </p:sp>
      </p:grpSp>
      <p:grpSp>
        <p:nvGrpSpPr>
          <p:cNvPr id="7" name="Group 5"/>
          <p:cNvGrpSpPr>
            <a:grpSpLocks/>
          </p:cNvGrpSpPr>
          <p:nvPr/>
        </p:nvGrpSpPr>
        <p:grpSpPr bwMode="auto">
          <a:xfrm rot="10800000">
            <a:off x="159658" y="4847146"/>
            <a:ext cx="4031342" cy="79772"/>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grpSp>
      <p:sp>
        <p:nvSpPr>
          <p:cNvPr id="55304" name="Rectangle 8"/>
          <p:cNvSpPr>
            <a:spLocks noGrp="1" noChangeArrowheads="1"/>
          </p:cNvSpPr>
          <p:nvPr>
            <p:ph type="subTitle" idx="1" hasCustomPrompt="1"/>
          </p:nvPr>
        </p:nvSpPr>
        <p:spPr>
          <a:xfrm>
            <a:off x="431799" y="3042248"/>
            <a:ext cx="4013200" cy="1822450"/>
          </a:xfrm>
          <a:prstGeom prst="rect">
            <a:avLst/>
          </a:prstGeom>
        </p:spPr>
        <p:txBody>
          <a:bodyPr anchor="b"/>
          <a:lstStyle>
            <a:lvl1pPr marL="0" indent="0" algn="r" rtl="1">
              <a:buFont typeface="Wingdings" pitchFamily="2" charset="2"/>
              <a:buNone/>
              <a:defRPr>
                <a:solidFill>
                  <a:schemeClr val="tx2"/>
                </a:solidFill>
              </a:defRPr>
            </a:lvl1pPr>
          </a:lstStyle>
          <a:p>
            <a:pPr lvl="0"/>
            <a:r>
              <a:rPr lang="fa-IR" noProof="0" dirty="0" smtClean="0"/>
              <a:t>نام و نام </a:t>
            </a:r>
            <a:endParaRPr lang="en-US" noProof="0" dirty="0" smtClean="0"/>
          </a:p>
        </p:txBody>
      </p:sp>
      <p:sp>
        <p:nvSpPr>
          <p:cNvPr id="55308" name="AutoShape 12"/>
          <p:cNvSpPr>
            <a:spLocks noGrp="1" noChangeArrowheads="1"/>
          </p:cNvSpPr>
          <p:nvPr>
            <p:ph type="ctrTitle" sz="quarter" hasCustomPrompt="1"/>
          </p:nvPr>
        </p:nvSpPr>
        <p:spPr>
          <a:xfrm>
            <a:off x="152400" y="994881"/>
            <a:ext cx="6248400" cy="1905000"/>
          </a:xfrm>
          <a:prstGeom prst="roundRect">
            <a:avLst>
              <a:gd name="adj" fmla="val 50000"/>
            </a:avLst>
          </a:prstGeom>
        </p:spPr>
        <p:txBody>
          <a:bodyPr anchor="ctr"/>
          <a:lstStyle>
            <a:lvl1pPr algn="ctr" rtl="1">
              <a:defRPr>
                <a:solidFill>
                  <a:schemeClr val="tx1"/>
                </a:solidFill>
              </a:defRPr>
            </a:lvl1pPr>
          </a:lstStyle>
          <a:p>
            <a:pPr lvl="0"/>
            <a:r>
              <a:rPr lang="fa-IR" noProof="0" dirty="0" smtClean="0"/>
              <a:t>موضوع</a:t>
            </a:r>
            <a:endParaRPr lang="en-US" noProof="0" dirty="0" smtClean="0"/>
          </a:p>
        </p:txBody>
      </p:sp>
      <p:sp>
        <p:nvSpPr>
          <p:cNvPr id="10" name="Date Placeholder 9"/>
          <p:cNvSpPr>
            <a:spLocks noGrp="1" noChangeArrowheads="1"/>
          </p:cNvSpPr>
          <p:nvPr>
            <p:ph type="dt" sz="quarter" idx="10"/>
          </p:nvPr>
        </p:nvSpPr>
        <p:spPr>
          <a:xfrm>
            <a:off x="2743200" y="6248400"/>
            <a:ext cx="2130425" cy="474663"/>
          </a:xfrm>
          <a:prstGeom prst="rect">
            <a:avLst/>
          </a:prstGeom>
        </p:spPr>
        <p:txBody>
          <a:bodyPr/>
          <a:lstStyle>
            <a:lvl1pPr>
              <a:defRPr>
                <a:solidFill>
                  <a:schemeClr val="bg1"/>
                </a:solidFill>
              </a:defRPr>
            </a:lvl1pPr>
          </a:lstStyle>
          <a:p>
            <a:pPr>
              <a:defRPr/>
            </a:pPr>
            <a:endParaRPr lang="en-US"/>
          </a:p>
        </p:txBody>
      </p:sp>
      <p:sp>
        <p:nvSpPr>
          <p:cNvPr id="11" name="Footer Placeholder 10"/>
          <p:cNvSpPr>
            <a:spLocks noGrp="1" noChangeArrowheads="1"/>
          </p:cNvSpPr>
          <p:nvPr>
            <p:ph type="ftr" sz="quarter" idx="11"/>
          </p:nvPr>
        </p:nvSpPr>
        <p:spPr>
          <a:xfrm>
            <a:off x="5380358" y="6248400"/>
            <a:ext cx="2897188" cy="474663"/>
          </a:xfrm>
          <a:prstGeom prst="rect">
            <a:avLst/>
          </a:prstGeom>
        </p:spPr>
        <p:txBody>
          <a:bodyPr/>
          <a:lstStyle>
            <a:lvl1pPr algn="r">
              <a:defRPr/>
            </a:lvl1pPr>
          </a:lstStyle>
          <a:p>
            <a:pPr>
              <a:defRPr/>
            </a:pPr>
            <a:endParaRPr lang="en-US"/>
          </a:p>
        </p:txBody>
      </p:sp>
      <p:sp>
        <p:nvSpPr>
          <p:cNvPr id="12" name="Slide Number Placeholder 11"/>
          <p:cNvSpPr>
            <a:spLocks noGrp="1" noChangeArrowheads="1"/>
          </p:cNvSpPr>
          <p:nvPr>
            <p:ph type="sldNum" sz="quarter" idx="12"/>
          </p:nvPr>
        </p:nvSpPr>
        <p:spPr>
          <a:xfrm>
            <a:off x="76200" y="6248400"/>
            <a:ext cx="587375" cy="488950"/>
          </a:xfrm>
          <a:prstGeom prst="rect">
            <a:avLst/>
          </a:prstGeom>
        </p:spPr>
        <p:txBody>
          <a:bodyPr anchorCtr="0"/>
          <a:lstStyle>
            <a:lvl1pPr>
              <a:defRPr/>
            </a:lvl1pPr>
          </a:lstStyle>
          <a:p>
            <a:pPr>
              <a:defRPr/>
            </a:pPr>
            <a:fld id="{9C5DC6F3-EC8D-451E-93AF-0D9B7EFAA2D8}" type="slidenum">
              <a:rPr lang="en-US"/>
              <a:pPr>
                <a:defRPr/>
              </a:pPr>
              <a:t>‹#›</a:t>
            </a:fld>
            <a:endParaRPr lang="en-US"/>
          </a:p>
        </p:txBody>
      </p:sp>
      <p:sp>
        <p:nvSpPr>
          <p:cNvPr id="13" name="AutoShape 7"/>
          <p:cNvSpPr>
            <a:spLocks noChangeArrowheads="1"/>
          </p:cNvSpPr>
          <p:nvPr userDrawn="1"/>
        </p:nvSpPr>
        <p:spPr bwMode="auto">
          <a:xfrm rot="10800000" flipH="1">
            <a:off x="4114801" y="4847145"/>
            <a:ext cx="215215" cy="79772"/>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Tree>
    <p:extLst>
      <p:ext uri="{BB962C8B-B14F-4D97-AF65-F5344CB8AC3E}">
        <p14:creationId xmlns:p14="http://schemas.microsoft.com/office/powerpoint/2010/main" val="205338426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858749"/>
            <a:ext cx="6934200" cy="1066800"/>
          </a:xfrm>
          <a:prstGeom prst="roundRect">
            <a:avLst>
              <a:gd name="adj" fmla="val 21667"/>
            </a:avLst>
          </a:prstGeom>
        </p:spPr>
        <p:txBody>
          <a:bodyPr/>
          <a:lstStyle/>
          <a:p>
            <a:r>
              <a:rPr lang="en-US" smtClean="0"/>
              <a:t>Click to edit Master title style</a:t>
            </a:r>
            <a:endParaRPr lang="fa-IR"/>
          </a:p>
        </p:txBody>
      </p:sp>
      <p:sp>
        <p:nvSpPr>
          <p:cNvPr id="3" name="Content Placeholder 2"/>
          <p:cNvSpPr>
            <a:spLocks noGrp="1"/>
          </p:cNvSpPr>
          <p:nvPr>
            <p:ph idx="1"/>
          </p:nvPr>
        </p:nvSpPr>
        <p:spPr>
          <a:xfrm>
            <a:off x="381000" y="2286000"/>
            <a:ext cx="7315200" cy="3724275"/>
          </a:xfrm>
          <a:prstGeom prst="rect">
            <a:avLst/>
          </a:prstGeom>
        </p:spPr>
        <p:txBody>
          <a:bodyPr/>
          <a:lstStyle>
            <a:lvl1pPr algn="r" rtl="1">
              <a:defRPr/>
            </a:lvl1pPr>
            <a:lvl2pPr algn="r" rtl="1">
              <a:defRPr/>
            </a:lvl2pPr>
            <a:lvl3pPr algn="r" rtl="1">
              <a:defRPr/>
            </a:lvl3pPr>
            <a:lvl4pPr algn="r" rtl="1">
              <a:defRPr/>
            </a:lvl4pPr>
            <a:lvl5pPr algn="r" rtl="1">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1CB13C5A-D108-44AE-9FC9-8F57B378148F}" type="slidenum">
              <a:rPr lang="en-US"/>
              <a:pPr>
                <a:defRPr/>
              </a:pPr>
              <a:t>‹#›</a:t>
            </a:fld>
            <a:endParaRPr lang="en-US"/>
          </a:p>
        </p:txBody>
      </p:sp>
    </p:spTree>
    <p:extLst>
      <p:ext uri="{BB962C8B-B14F-4D97-AF65-F5344CB8AC3E}">
        <p14:creationId xmlns:p14="http://schemas.microsoft.com/office/powerpoint/2010/main" val="380365732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354887" cy="1308100"/>
          </a:xfrm>
          <a:prstGeom prst="roundRect">
            <a:avLst>
              <a:gd name="adj" fmla="val 21667"/>
            </a:avLst>
          </a:prstGeom>
        </p:spPr>
        <p:txBody>
          <a:bodyPr anchor="t"/>
          <a:lstStyle>
            <a:lvl1pPr algn="r">
              <a:defRPr sz="4000" b="1" cap="all"/>
            </a:lvl1pPr>
          </a:lstStyle>
          <a:p>
            <a:r>
              <a:rPr lang="en-US" dirty="0" smtClean="0"/>
              <a:t>Click to edit Master title style</a:t>
            </a:r>
            <a:endParaRPr lang="fa-IR" dirty="0"/>
          </a:p>
        </p:txBody>
      </p:sp>
      <p:sp>
        <p:nvSpPr>
          <p:cNvPr id="3" name="Text Placeholder 2"/>
          <p:cNvSpPr>
            <a:spLocks noGrp="1"/>
          </p:cNvSpPr>
          <p:nvPr>
            <p:ph type="body" idx="1"/>
          </p:nvPr>
        </p:nvSpPr>
        <p:spPr>
          <a:xfrm>
            <a:off x="722313" y="2906713"/>
            <a:ext cx="7202487" cy="15128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191C371D-873E-4096-A2C4-77F9F57768DF}" type="slidenum">
              <a:rPr lang="en-US"/>
              <a:pPr>
                <a:defRPr/>
              </a:pPr>
              <a:t>‹#›</a:t>
            </a:fld>
            <a:endParaRPr lang="en-US"/>
          </a:p>
        </p:txBody>
      </p:sp>
    </p:spTree>
    <p:extLst>
      <p:ext uri="{BB962C8B-B14F-4D97-AF65-F5344CB8AC3E}">
        <p14:creationId xmlns:p14="http://schemas.microsoft.com/office/powerpoint/2010/main" val="274821544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858749"/>
            <a:ext cx="6934200" cy="1066800"/>
          </a:xfrm>
          <a:prstGeom prst="roundRect">
            <a:avLst>
              <a:gd name="adj" fmla="val 21667"/>
            </a:avLst>
          </a:prstGeom>
        </p:spPr>
        <p:txBody>
          <a:bodyPr/>
          <a:lstStyle/>
          <a:p>
            <a:r>
              <a:rPr lang="en-US" dirty="0" smtClean="0"/>
              <a:t>Click to edit Master title style</a:t>
            </a:r>
            <a:endParaRPr lang="fa-IR" dirty="0"/>
          </a:p>
        </p:txBody>
      </p:sp>
      <p:sp>
        <p:nvSpPr>
          <p:cNvPr id="3" name="Content Placeholder 2"/>
          <p:cNvSpPr>
            <a:spLocks noGrp="1"/>
          </p:cNvSpPr>
          <p:nvPr>
            <p:ph sz="half" idx="1"/>
          </p:nvPr>
        </p:nvSpPr>
        <p:spPr>
          <a:xfrm>
            <a:off x="838201" y="2362201"/>
            <a:ext cx="3428999" cy="350519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760913" y="2362201"/>
            <a:ext cx="3468687" cy="3505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5"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812AB1D3-8994-42BF-B6F3-76F3EFF955DC}" type="slidenum">
              <a:rPr lang="en-US"/>
              <a:pPr>
                <a:defRPr/>
              </a:pPr>
              <a:t>‹#›</a:t>
            </a:fld>
            <a:endParaRPr lang="en-US"/>
          </a:p>
        </p:txBody>
      </p:sp>
    </p:spTree>
    <p:extLst>
      <p:ext uri="{BB962C8B-B14F-4D97-AF65-F5344CB8AC3E}">
        <p14:creationId xmlns:p14="http://schemas.microsoft.com/office/powerpoint/2010/main" val="91982541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7772400" cy="914400"/>
          </a:xfrm>
          <a:prstGeom prst="roundRect">
            <a:avLst>
              <a:gd name="adj" fmla="val 21667"/>
            </a:avLst>
          </a:prstGeom>
        </p:spPr>
        <p:txBody>
          <a:bodyPr/>
          <a:lstStyle>
            <a:lvl1pPr>
              <a:defRPr/>
            </a:lvl1pPr>
          </a:lstStyle>
          <a:p>
            <a:r>
              <a:rPr lang="en-US" dirty="0" smtClean="0"/>
              <a:t>Click to edit Master title style</a:t>
            </a:r>
            <a:endParaRPr lang="fa-IR" dirty="0"/>
          </a:p>
        </p:txBody>
      </p:sp>
      <p:sp>
        <p:nvSpPr>
          <p:cNvPr id="4" name="Content Placeholder 3"/>
          <p:cNvSpPr>
            <a:spLocks noGrp="1"/>
          </p:cNvSpPr>
          <p:nvPr>
            <p:ph sz="half" idx="2"/>
          </p:nvPr>
        </p:nvSpPr>
        <p:spPr>
          <a:xfrm>
            <a:off x="457200" y="2174875"/>
            <a:ext cx="3886200" cy="3768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6" name="Content Placeholder 5"/>
          <p:cNvSpPr>
            <a:spLocks noGrp="1"/>
          </p:cNvSpPr>
          <p:nvPr>
            <p:ph sz="quarter" idx="4"/>
          </p:nvPr>
        </p:nvSpPr>
        <p:spPr>
          <a:xfrm>
            <a:off x="4645025" y="2174875"/>
            <a:ext cx="3203575" cy="3768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8"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2D3002BD-5EFA-4182-B3EF-B950B672726B}" type="slidenum">
              <a:rPr lang="en-US"/>
              <a:pPr>
                <a:defRPr/>
              </a:pPr>
              <a:t>‹#›</a:t>
            </a:fld>
            <a:endParaRPr lang="en-US"/>
          </a:p>
        </p:txBody>
      </p:sp>
    </p:spTree>
    <p:extLst>
      <p:ext uri="{BB962C8B-B14F-4D97-AF65-F5344CB8AC3E}">
        <p14:creationId xmlns:p14="http://schemas.microsoft.com/office/powerpoint/2010/main" val="242521122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47800" y="858749"/>
            <a:ext cx="6934200" cy="1066800"/>
          </a:xfrm>
          <a:prstGeom prst="roundRect">
            <a:avLst>
              <a:gd name="adj" fmla="val 21667"/>
            </a:avLst>
          </a:prstGeom>
        </p:spPr>
        <p:txBody>
          <a:bodyPr/>
          <a:lstStyle/>
          <a:p>
            <a:r>
              <a:rPr lang="en-US" smtClean="0"/>
              <a:t>Click to edit Master title style</a:t>
            </a:r>
            <a:endParaRPr lang="fa-IR"/>
          </a:p>
        </p:txBody>
      </p:sp>
      <p:sp>
        <p:nvSpPr>
          <p:cNvPr id="3"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4"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29DF8D7E-A1DA-4C21-B477-53AC81942EE2}" type="slidenum">
              <a:rPr lang="en-US"/>
              <a:pPr>
                <a:defRPr/>
              </a:pPr>
              <a:t>‹#›</a:t>
            </a:fld>
            <a:endParaRPr lang="en-US"/>
          </a:p>
        </p:txBody>
      </p:sp>
    </p:spTree>
    <p:extLst>
      <p:ext uri="{BB962C8B-B14F-4D97-AF65-F5344CB8AC3E}">
        <p14:creationId xmlns:p14="http://schemas.microsoft.com/office/powerpoint/2010/main" val="410179579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3"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BA586040-B3B3-4891-B7F4-C4B42BB2EEAC}" type="slidenum">
              <a:rPr lang="en-US"/>
              <a:pPr>
                <a:defRPr/>
              </a:pPr>
              <a:t>‹#›</a:t>
            </a:fld>
            <a:endParaRPr lang="en-US"/>
          </a:p>
        </p:txBody>
      </p:sp>
    </p:spTree>
    <p:extLst>
      <p:ext uri="{BB962C8B-B14F-4D97-AF65-F5344CB8AC3E}">
        <p14:creationId xmlns:p14="http://schemas.microsoft.com/office/powerpoint/2010/main" val="40351868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3"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dirty="0"/>
          </a:p>
        </p:txBody>
      </p:sp>
      <p:sp>
        <p:nvSpPr>
          <p:cNvPr id="4"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BA586040-B3B3-4891-B7F4-C4B42BB2EEAC}" type="slidenum">
              <a:rPr lang="en-US"/>
              <a:pPr>
                <a:defRPr/>
              </a:pPr>
              <a:t>‹#›</a:t>
            </a:fld>
            <a:endParaRPr lang="en-US"/>
          </a:p>
        </p:txBody>
      </p:sp>
    </p:spTree>
    <p:extLst>
      <p:ext uri="{BB962C8B-B14F-4D97-AF65-F5344CB8AC3E}">
        <p14:creationId xmlns:p14="http://schemas.microsoft.com/office/powerpoint/2010/main" val="290037516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oundRect">
            <a:avLst>
              <a:gd name="adj" fmla="val 21667"/>
            </a:avLst>
          </a:prstGeom>
        </p:spPr>
        <p:txBody>
          <a:bodyPr/>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1352BEE8-E713-498A-9FFD-B2EB9725C121}" type="slidenum">
              <a:rPr lang="en-US"/>
              <a:pPr>
                <a:defRPr/>
              </a:pPr>
              <a:t>‹#›</a:t>
            </a:fld>
            <a:endParaRPr lang="en-US"/>
          </a:p>
        </p:txBody>
      </p:sp>
    </p:spTree>
    <p:extLst>
      <p:ext uri="{BB962C8B-B14F-4D97-AF65-F5344CB8AC3E}">
        <p14:creationId xmlns:p14="http://schemas.microsoft.com/office/powerpoint/2010/main" val="3401598277"/>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oundRect">
            <a:avLst>
              <a:gd name="adj" fmla="val 21667"/>
            </a:avLst>
          </a:prstGeom>
        </p:spPr>
        <p:txBody>
          <a:bodyPr/>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69427BFF-9459-4F1F-A24B-DA93775687FF}" type="slidenum">
              <a:rPr lang="en-US"/>
              <a:pPr>
                <a:defRPr/>
              </a:pPr>
              <a:t>‹#›</a:t>
            </a:fld>
            <a:endParaRPr lang="en-US"/>
          </a:p>
        </p:txBody>
      </p:sp>
    </p:spTree>
    <p:extLst>
      <p:ext uri="{BB962C8B-B14F-4D97-AF65-F5344CB8AC3E}">
        <p14:creationId xmlns:p14="http://schemas.microsoft.com/office/powerpoint/2010/main" val="243525920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447800" y="858749"/>
            <a:ext cx="6934200" cy="1066800"/>
          </a:xfrm>
          <a:prstGeom prst="roundRect">
            <a:avLst>
              <a:gd name="adj" fmla="val 21667"/>
            </a:avLst>
          </a:prstGeom>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a:xfrm>
            <a:off x="838201" y="2362200"/>
            <a:ext cx="7238999" cy="3581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6F0A1A01-2D25-4ABB-BEBD-0F44AA60C4A4}" type="slidenum">
              <a:rPr lang="en-US"/>
              <a:pPr>
                <a:defRPr/>
              </a:pPr>
              <a:t>‹#›</a:t>
            </a:fld>
            <a:endParaRPr lang="en-US"/>
          </a:p>
        </p:txBody>
      </p:sp>
    </p:spTree>
    <p:extLst>
      <p:ext uri="{BB962C8B-B14F-4D97-AF65-F5344CB8AC3E}">
        <p14:creationId xmlns:p14="http://schemas.microsoft.com/office/powerpoint/2010/main" val="183040585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676400" cy="5324475"/>
          </a:xfrm>
          <a:prstGeom prst="roundRect">
            <a:avLst>
              <a:gd name="adj" fmla="val 21667"/>
            </a:avLst>
          </a:prstGeom>
        </p:spPr>
        <p:txBody>
          <a:bodyPr vert="eaVert"/>
          <a:lstStyle/>
          <a:p>
            <a:r>
              <a:rPr lang="en-US" dirty="0" smtClean="0"/>
              <a:t>Click to edit Master title style</a:t>
            </a:r>
            <a:endParaRPr lang="fa-IR" dirty="0"/>
          </a:p>
        </p:txBody>
      </p:sp>
      <p:sp>
        <p:nvSpPr>
          <p:cNvPr id="3" name="Vertical Text Placeholder 2"/>
          <p:cNvSpPr>
            <a:spLocks noGrp="1"/>
          </p:cNvSpPr>
          <p:nvPr>
            <p:ph type="body" orient="vert" idx="1"/>
          </p:nvPr>
        </p:nvSpPr>
        <p:spPr>
          <a:xfrm>
            <a:off x="609600" y="1143000"/>
            <a:ext cx="5257800" cy="4791075"/>
          </a:xfrm>
          <a:prstGeom prst="rect">
            <a:avLst/>
          </a:prstGeo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a-IR" dirty="0"/>
          </a:p>
        </p:txBody>
      </p:sp>
      <p:sp>
        <p:nvSpPr>
          <p:cNvPr id="4"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3C210446-BC2F-4307-9731-81E017ABAB34}" type="slidenum">
              <a:rPr lang="en-US"/>
              <a:pPr>
                <a:defRPr/>
              </a:pPr>
              <a:t>‹#›</a:t>
            </a:fld>
            <a:endParaRPr lang="en-US"/>
          </a:p>
        </p:txBody>
      </p:sp>
    </p:spTree>
    <p:extLst>
      <p:ext uri="{BB962C8B-B14F-4D97-AF65-F5344CB8AC3E}">
        <p14:creationId xmlns:p14="http://schemas.microsoft.com/office/powerpoint/2010/main" val="60540054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924800" cy="1143000"/>
          </a:xfrm>
          <a:prstGeom prst="roundRect">
            <a:avLst>
              <a:gd name="adj" fmla="val 21667"/>
            </a:avLst>
          </a:prstGeom>
        </p:spPr>
        <p:txBody>
          <a:bodyPr/>
          <a:lstStyle/>
          <a:p>
            <a:r>
              <a:rPr lang="en-US" smtClean="0"/>
              <a:t>Click to edit Master title style</a:t>
            </a:r>
            <a:endParaRPr lang="fa-IR"/>
          </a:p>
        </p:txBody>
      </p:sp>
      <p:sp>
        <p:nvSpPr>
          <p:cNvPr id="3" name="Table Placeholder 2"/>
          <p:cNvSpPr>
            <a:spLocks noGrp="1"/>
          </p:cNvSpPr>
          <p:nvPr>
            <p:ph type="tbl" idx="1"/>
          </p:nvPr>
        </p:nvSpPr>
        <p:spPr>
          <a:xfrm>
            <a:off x="838201" y="2362200"/>
            <a:ext cx="7086600" cy="3724275"/>
          </a:xfrm>
          <a:prstGeom prst="rect">
            <a:avLst/>
          </a:prstGeom>
        </p:spPr>
        <p:txBody>
          <a:bodyPr/>
          <a:lstStyle/>
          <a:p>
            <a:pPr lvl="0"/>
            <a:endParaRPr lang="fa-IR" noProof="0"/>
          </a:p>
        </p:txBody>
      </p:sp>
      <p:sp>
        <p:nvSpPr>
          <p:cNvPr id="4" name="Rectangle 11"/>
          <p:cNvSpPr>
            <a:spLocks noGrp="1" noChangeArrowheads="1"/>
          </p:cNvSpPr>
          <p:nvPr>
            <p:ph type="dt" sz="half" idx="10"/>
          </p:nvPr>
        </p:nvSpPr>
        <p:spPr>
          <a:xfrm>
            <a:off x="2743200" y="6248400"/>
            <a:ext cx="2130425" cy="474663"/>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5380358" y="6248400"/>
            <a:ext cx="2897188" cy="474663"/>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xfrm>
            <a:off x="84138" y="6242050"/>
            <a:ext cx="587375" cy="488950"/>
          </a:xfrm>
          <a:prstGeom prst="rect">
            <a:avLst/>
          </a:prstGeom>
          <a:ln/>
        </p:spPr>
        <p:txBody>
          <a:bodyPr/>
          <a:lstStyle>
            <a:lvl1pPr>
              <a:defRPr/>
            </a:lvl1pPr>
          </a:lstStyle>
          <a:p>
            <a:pPr>
              <a:defRPr/>
            </a:pPr>
            <a:fld id="{7FBF297E-4FBC-4BB4-A546-DC7538D8DC57}" type="slidenum">
              <a:rPr lang="en-US"/>
              <a:pPr>
                <a:defRPr/>
              </a:pPr>
              <a:t>‹#›</a:t>
            </a:fld>
            <a:endParaRPr lang="en-US"/>
          </a:p>
        </p:txBody>
      </p:sp>
    </p:spTree>
    <p:extLst>
      <p:ext uri="{BB962C8B-B14F-4D97-AF65-F5344CB8AC3E}">
        <p14:creationId xmlns:p14="http://schemas.microsoft.com/office/powerpoint/2010/main" val="37571198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3.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jpeg"/><Relationship Id="rId2" Type="http://schemas.openxmlformats.org/officeDocument/2006/relationships/slideLayout" Target="../slideLayouts/slideLayout16.xml"/><Relationship Id="rId16" Type="http://schemas.openxmlformats.org/officeDocument/2006/relationships/image" Target="../media/image1.png"/><Relationship Id="rId20" Type="http://schemas.openxmlformats.org/officeDocument/2006/relationships/image" Target="../media/image4.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19" Type="http://schemas.microsoft.com/office/2007/relationships/hdphoto" Target="../media/hdphoto1.wdp"/><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flipH="1">
            <a:off x="0" y="0"/>
            <a:ext cx="7518401" cy="6858000"/>
            <a:chOff x="1024" y="0"/>
            <a:chExt cx="4736" cy="4320"/>
          </a:xfrm>
        </p:grpSpPr>
        <p:grpSp>
          <p:nvGrpSpPr>
            <p:cNvPr id="1032" name="Group 3"/>
            <p:cNvGrpSpPr>
              <a:grpSpLocks/>
            </p:cNvGrpSpPr>
            <p:nvPr userDrawn="1"/>
          </p:nvGrpSpPr>
          <p:grpSpPr bwMode="auto">
            <a:xfrm>
              <a:off x="3744" y="0"/>
              <a:ext cx="2016" cy="4320"/>
              <a:chOff x="3744" y="0"/>
              <a:chExt cx="2016" cy="4320"/>
            </a:xfrm>
          </p:grpSpPr>
          <p:sp>
            <p:nvSpPr>
              <p:cNvPr id="1036" name="Rectangle 4"/>
              <p:cNvSpPr>
                <a:spLocks noChangeArrowheads="1"/>
              </p:cNvSpPr>
              <p:nvPr userDrawn="1"/>
            </p:nvSpPr>
            <p:spPr bwMode="auto">
              <a:xfrm flipH="1">
                <a:off x="5280" y="0"/>
                <a:ext cx="4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
            <p:nvSpPr>
              <p:cNvPr id="1037" name="Freeform 5"/>
              <p:cNvSpPr>
                <a:spLocks/>
              </p:cNvSpPr>
              <p:nvPr userDrawn="1"/>
            </p:nvSpPr>
            <p:spPr bwMode="auto">
              <a:xfrm flipH="1">
                <a:off x="3744" y="0"/>
                <a:ext cx="1728" cy="816"/>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a-IR"/>
              </a:p>
            </p:txBody>
          </p:sp>
        </p:grpSp>
        <p:grpSp>
          <p:nvGrpSpPr>
            <p:cNvPr id="1033" name="Group 6"/>
            <p:cNvGrpSpPr>
              <a:grpSpLocks/>
            </p:cNvGrpSpPr>
            <p:nvPr/>
          </p:nvGrpSpPr>
          <p:grpSpPr bwMode="auto">
            <a:xfrm>
              <a:off x="1024" y="1157"/>
              <a:ext cx="4208" cy="91"/>
              <a:chOff x="1024" y="1157"/>
              <a:chExt cx="4208" cy="91"/>
            </a:xfrm>
          </p:grpSpPr>
          <p:sp>
            <p:nvSpPr>
              <p:cNvPr id="1034" name="AutoShape 7"/>
              <p:cNvSpPr>
                <a:spLocks noChangeArrowheads="1"/>
              </p:cNvSpPr>
              <p:nvPr/>
            </p:nvSpPr>
            <p:spPr bwMode="auto">
              <a:xfrm>
                <a:off x="1248" y="1157"/>
                <a:ext cx="3984" cy="91"/>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
            <p:nvSpPr>
              <p:cNvPr id="1035" name="AutoShape 8"/>
              <p:cNvSpPr>
                <a:spLocks noChangeArrowheads="1"/>
              </p:cNvSpPr>
              <p:nvPr/>
            </p:nvSpPr>
            <p:spPr bwMode="auto">
              <a:xfrm flipH="1">
                <a:off x="1024" y="1157"/>
                <a:ext cx="224" cy="9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grpSp>
      </p:grpSp>
      <p:sp>
        <p:nvSpPr>
          <p:cNvPr id="1027" name="AutoShape 9"/>
          <p:cNvSpPr>
            <a:spLocks noGrp="1" noChangeArrowheads="1"/>
          </p:cNvSpPr>
          <p:nvPr>
            <p:ph type="title"/>
          </p:nvPr>
        </p:nvSpPr>
        <p:spPr bwMode="auto">
          <a:xfrm>
            <a:off x="762000" y="769938"/>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fa-IR" dirty="0" smtClean="0"/>
              <a:t>موضوع</a:t>
            </a:r>
            <a:endParaRPr lang="en-US" dirty="0" smtClean="0"/>
          </a:p>
        </p:txBody>
      </p:sp>
      <p:sp>
        <p:nvSpPr>
          <p:cNvPr id="1028" name="Rectangle 10"/>
          <p:cNvSpPr>
            <a:spLocks noGrp="1" noChangeArrowheads="1"/>
          </p:cNvSpPr>
          <p:nvPr>
            <p:ph type="body" idx="1"/>
          </p:nvPr>
        </p:nvSpPr>
        <p:spPr bwMode="auto">
          <a:xfrm>
            <a:off x="838201" y="2362200"/>
            <a:ext cx="7238999"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4283" name="Rectangle 11"/>
          <p:cNvSpPr>
            <a:spLocks noGrp="1" noChangeArrowheads="1"/>
          </p:cNvSpPr>
          <p:nvPr>
            <p:ph type="dt" sz="half" idx="2"/>
          </p:nvPr>
        </p:nvSpPr>
        <p:spPr bwMode="auto">
          <a:xfrm>
            <a:off x="2743200" y="624840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0">
              <a:defRPr sz="1400"/>
            </a:lvl1pPr>
          </a:lstStyle>
          <a:p>
            <a:pPr>
              <a:defRPr/>
            </a:pPr>
            <a:endParaRPr lang="en-US"/>
          </a:p>
        </p:txBody>
      </p:sp>
      <p:sp>
        <p:nvSpPr>
          <p:cNvPr id="54284" name="Rectangle 12"/>
          <p:cNvSpPr>
            <a:spLocks noGrp="1" noChangeArrowheads="1"/>
          </p:cNvSpPr>
          <p:nvPr>
            <p:ph type="ftr" sz="quarter" idx="3"/>
          </p:nvPr>
        </p:nvSpPr>
        <p:spPr bwMode="auto">
          <a:xfrm>
            <a:off x="5380358" y="6248400"/>
            <a:ext cx="2897188"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a:defRPr sz="1400"/>
            </a:lvl1pPr>
          </a:lstStyle>
          <a:p>
            <a:pPr>
              <a:defRPr/>
            </a:pPr>
            <a:endParaRPr lang="en-US"/>
          </a:p>
        </p:txBody>
      </p:sp>
      <p:sp>
        <p:nvSpPr>
          <p:cNvPr id="54285" name="Rectangle 13"/>
          <p:cNvSpPr>
            <a:spLocks noGrp="1" noChangeArrowheads="1"/>
          </p:cNvSpPr>
          <p:nvPr>
            <p:ph type="sldNum" sz="quarter" idx="4"/>
          </p:nvPr>
        </p:nvSpPr>
        <p:spPr bwMode="auto">
          <a:xfrm>
            <a:off x="84138" y="6242050"/>
            <a:ext cx="5873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l" rtl="0">
              <a:defRPr sz="2600" b="1">
                <a:solidFill>
                  <a:schemeClr val="bg1"/>
                </a:solidFill>
              </a:defRPr>
            </a:lvl1pPr>
          </a:lstStyle>
          <a:p>
            <a:pPr>
              <a:defRPr/>
            </a:pPr>
            <a:fld id="{5CABF6BB-3BD4-420F-938C-74F81BEABE0C}" type="slidenum">
              <a:rPr lang="en-US"/>
              <a:pPr>
                <a:defRPr/>
              </a:pPr>
              <a:t>‹#›</a:t>
            </a:fld>
            <a:endParaRPr lang="en-US"/>
          </a:p>
        </p:txBody>
      </p:sp>
      <p:pic>
        <p:nvPicPr>
          <p:cNvPr id="1038" name="Picture 14"/>
          <p:cNvPicPr>
            <a:picLocks noChangeAspect="1" noChangeArrowheads="1"/>
          </p:cNvPicPr>
          <p:nvPr/>
        </p:nvPicPr>
        <p:blipFill>
          <a:blip r:embed="rId16"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7747001" y="37543"/>
            <a:ext cx="1396999" cy="79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0" name="Picture 16" descr="http://t2.gstatic.com/images?q=tbn:ANd9GcSqTPcBvmnZ5ubTFP4tGA2m8kbcFAG_V5-AdE8SgSZetWcqaXRg8Q"/>
          <p:cNvPicPr>
            <a:picLocks noChangeAspect="1" noChangeArrowheads="1"/>
          </p:cNvPicPr>
          <p:nvPr/>
        </p:nvPicPr>
        <p:blipFill>
          <a:blip r:embed="rId17">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289846" y="45794"/>
            <a:ext cx="1330154" cy="77366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t2.ftcdn.net/jpg/00/20/66/23/400_F_20662343_QaqLNcDqdm29IVLjlCAnrP5Wj78h4c0L.jpg"/>
          <p:cNvPicPr>
            <a:picLocks noChangeAspect="1" noChangeArrowheads="1"/>
          </p:cNvPicPr>
          <p:nvPr/>
        </p:nvPicPr>
        <p:blipFill>
          <a:blip r:embed="rId18" cstate="print">
            <a:duotone>
              <a:prstClr val="black"/>
              <a:schemeClr val="accent2">
                <a:tint val="45000"/>
                <a:satMod val="400000"/>
              </a:schemeClr>
            </a:duotone>
            <a:extLst>
              <a:ext uri="{BEBA8EAE-BF5A-486C-A8C5-ECC9F3942E4B}">
                <a14:imgProps xmlns:a14="http://schemas.microsoft.com/office/drawing/2010/main">
                  <a14:imgLayer r:embed="rId19">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855350" y="31679"/>
            <a:ext cx="1316850" cy="77366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bwMode="auto">
          <a:xfrm flipH="1" flipV="1">
            <a:off x="3200400" y="773662"/>
            <a:ext cx="5943600" cy="64538"/>
          </a:xfrm>
          <a:prstGeom prst="rect">
            <a:avLst/>
          </a:prstGeom>
          <a:gradFill>
            <a:gsLst>
              <a:gs pos="68000">
                <a:schemeClr val="accent6"/>
              </a:gs>
              <a:gs pos="8000">
                <a:schemeClr val="bg1"/>
              </a:gs>
              <a:gs pos="59000">
                <a:schemeClr val="accent6"/>
              </a:gs>
            </a:gsLst>
            <a:lin ang="10800000" scaled="0"/>
          </a:gra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pic>
        <p:nvPicPr>
          <p:cNvPr id="3" name="Picture 2" descr="C:\Users\Reza_System\Desktop\mike.png"/>
          <p:cNvPicPr>
            <a:picLocks noChangeAspect="1" noChangeArrowheads="1"/>
          </p:cNvPicPr>
          <p:nvPr/>
        </p:nvPicPr>
        <p:blipFill>
          <a:blip r:embed="rId20">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72628" y="161868"/>
            <a:ext cx="1514475" cy="4857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708" r:id="rId1"/>
    <p:sldLayoutId id="2147483709" r:id="rId2"/>
    <p:sldLayoutId id="2147483697" r:id="rId3"/>
    <p:sldLayoutId id="2147483698" r:id="rId4"/>
    <p:sldLayoutId id="2147483699" r:id="rId5"/>
    <p:sldLayoutId id="2147483700" r:id="rId6"/>
    <p:sldLayoutId id="2147483701" r:id="rId7"/>
    <p:sldLayoutId id="2147483702" r:id="rId8"/>
    <p:sldLayoutId id="2147483710" r:id="rId9"/>
    <p:sldLayoutId id="2147483703" r:id="rId10"/>
    <p:sldLayoutId id="2147483704" r:id="rId11"/>
    <p:sldLayoutId id="2147483705" r:id="rId12"/>
    <p:sldLayoutId id="2147483706" r:id="rId13"/>
    <p:sldLayoutId id="2147483707" r:id="rId14"/>
  </p:sldLayoutIdLst>
  <p:timing>
    <p:tnLst>
      <p:par>
        <p:cTn id="1" dur="indefinite" restart="never" nodeType="tmRoot"/>
      </p:par>
    </p:tnLst>
  </p:timing>
  <p:hf hdr="0" ftr="0" dt="0"/>
  <p:txStyles>
    <p:titleStyle>
      <a:lvl1pPr algn="r" rtl="1" eaLnBrk="0" fontAlgn="base" hangingPunct="0">
        <a:lnSpc>
          <a:spcPct val="90000"/>
        </a:lnSpc>
        <a:spcBef>
          <a:spcPct val="0"/>
        </a:spcBef>
        <a:spcAft>
          <a:spcPct val="0"/>
        </a:spcAft>
        <a:defRPr sz="2800" b="1">
          <a:solidFill>
            <a:schemeClr val="tx2"/>
          </a:solidFill>
          <a:latin typeface="+mj-lt"/>
          <a:ea typeface="+mj-ea"/>
          <a:cs typeface="2  Titr" pitchFamily="2" charset="-78"/>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2  Mitra" pitchFamily="2" charset="-78"/>
        </a:defRPr>
      </a:lvl1pPr>
      <a:lvl2pPr marL="742950" indent="-285750" algn="r" rtl="1" eaLnBrk="0" fontAlgn="base" hangingPunct="0">
        <a:spcBef>
          <a:spcPct val="20000"/>
        </a:spcBef>
        <a:spcAft>
          <a:spcPct val="0"/>
        </a:spcAft>
        <a:buClr>
          <a:schemeClr val="tx1"/>
        </a:buClr>
        <a:buSzPct val="75000"/>
        <a:buChar char="–"/>
        <a:defRPr sz="2400">
          <a:solidFill>
            <a:schemeClr val="tx1"/>
          </a:solidFill>
          <a:latin typeface="+mn-lt"/>
          <a:cs typeface="2  Mitra" pitchFamily="2" charset="-78"/>
        </a:defRPr>
      </a:lvl2pPr>
      <a:lvl3pPr marL="1143000" indent="-228600" algn="r" rtl="1"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cs typeface="2  Mitra" pitchFamily="2" charset="-78"/>
        </a:defRPr>
      </a:lvl3pPr>
      <a:lvl4pPr marL="1600200" indent="-228600" algn="r" rtl="1" eaLnBrk="0" fontAlgn="base" hangingPunct="0">
        <a:spcBef>
          <a:spcPct val="20000"/>
        </a:spcBef>
        <a:spcAft>
          <a:spcPct val="0"/>
        </a:spcAft>
        <a:buClr>
          <a:schemeClr val="tx1"/>
        </a:buClr>
        <a:buSzPct val="80000"/>
        <a:buChar char="–"/>
        <a:defRPr>
          <a:solidFill>
            <a:schemeClr val="tx1"/>
          </a:solidFill>
          <a:latin typeface="+mn-lt"/>
          <a:cs typeface="2  Mitra" pitchFamily="2" charset="-78"/>
        </a:defRPr>
      </a:lvl4pPr>
      <a:lvl5pPr marL="2057400" indent="-228600" algn="r" rtl="1"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2  Mitra" pitchFamily="2" charset="-78"/>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32" name="Group 3"/>
          <p:cNvGrpSpPr>
            <a:grpSpLocks/>
          </p:cNvGrpSpPr>
          <p:nvPr/>
        </p:nvGrpSpPr>
        <p:grpSpPr bwMode="auto">
          <a:xfrm>
            <a:off x="6019799" y="0"/>
            <a:ext cx="3124200" cy="6858000"/>
            <a:chOff x="4232" y="-79"/>
            <a:chExt cx="1968" cy="4320"/>
          </a:xfrm>
        </p:grpSpPr>
        <p:sp>
          <p:nvSpPr>
            <p:cNvPr id="1036" name="Rectangle 4"/>
            <p:cNvSpPr>
              <a:spLocks noChangeArrowheads="1"/>
            </p:cNvSpPr>
            <p:nvPr userDrawn="1"/>
          </p:nvSpPr>
          <p:spPr bwMode="auto">
            <a:xfrm flipH="1">
              <a:off x="5720" y="-79"/>
              <a:ext cx="4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rtl="0"/>
              <a:endParaRPr lang="fa-IR"/>
            </a:p>
          </p:txBody>
        </p:sp>
        <p:sp>
          <p:nvSpPr>
            <p:cNvPr id="1037" name="Freeform 5"/>
            <p:cNvSpPr>
              <a:spLocks/>
            </p:cNvSpPr>
            <p:nvPr userDrawn="1"/>
          </p:nvSpPr>
          <p:spPr bwMode="auto">
            <a:xfrm flipH="1">
              <a:off x="4232" y="-79"/>
              <a:ext cx="1728" cy="816"/>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fa-IR"/>
            </a:p>
          </p:txBody>
        </p:sp>
      </p:grpSp>
      <p:pic>
        <p:nvPicPr>
          <p:cNvPr id="1038" name="Picture 14"/>
          <p:cNvPicPr>
            <a:picLocks noChangeAspect="1" noChangeArrowheads="1"/>
          </p:cNvPicPr>
          <p:nvPr/>
        </p:nvPicPr>
        <p:blipFill>
          <a:blip r:embed="rId16"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28600" y="0"/>
            <a:ext cx="1396999" cy="79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0" name="Picture 16" descr="http://t2.gstatic.com/images?q=tbn:ANd9GcSqTPcBvmnZ5ubTFP4tGA2m8kbcFAG_V5-AdE8SgSZetWcqaXRg8Q"/>
          <p:cNvPicPr>
            <a:picLocks noChangeAspect="1" noChangeArrowheads="1"/>
          </p:cNvPicPr>
          <p:nvPr/>
        </p:nvPicPr>
        <p:blipFill>
          <a:blip r:embed="rId17">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625599" y="0"/>
            <a:ext cx="1330154" cy="77366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t2.ftcdn.net/jpg/00/20/66/23/400_F_20662343_QaqLNcDqdm29IVLjlCAnrP5Wj78h4c0L.jpg"/>
          <p:cNvPicPr>
            <a:picLocks noChangeAspect="1" noChangeArrowheads="1"/>
          </p:cNvPicPr>
          <p:nvPr/>
        </p:nvPicPr>
        <p:blipFill>
          <a:blip r:embed="rId18" cstate="print">
            <a:duotone>
              <a:prstClr val="black"/>
              <a:schemeClr val="accent2">
                <a:tint val="45000"/>
                <a:satMod val="400000"/>
              </a:schemeClr>
            </a:duotone>
            <a:extLst>
              <a:ext uri="{BEBA8EAE-BF5A-486C-A8C5-ECC9F3942E4B}">
                <a14:imgProps xmlns:a14="http://schemas.microsoft.com/office/drawing/2010/main">
                  <a14:imgLayer r:embed="rId19">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2971800" y="0"/>
            <a:ext cx="1316850" cy="77366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bwMode="auto">
          <a:xfrm>
            <a:off x="0" y="773662"/>
            <a:ext cx="5943600" cy="64538"/>
          </a:xfrm>
          <a:prstGeom prst="rect">
            <a:avLst/>
          </a:prstGeom>
          <a:gradFill>
            <a:gsLst>
              <a:gs pos="68000">
                <a:schemeClr val="accent6"/>
              </a:gs>
              <a:gs pos="8000">
                <a:schemeClr val="bg1"/>
              </a:gs>
              <a:gs pos="59000">
                <a:schemeClr val="accent6"/>
              </a:gs>
            </a:gsLst>
            <a:lin ang="10800000" scaled="0"/>
          </a:gra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pic>
        <p:nvPicPr>
          <p:cNvPr id="3" name="Picture 2" descr="C:\Users\Reza_System\Desktop\mike.png"/>
          <p:cNvPicPr>
            <a:picLocks noChangeAspect="1" noChangeArrowheads="1"/>
          </p:cNvPicPr>
          <p:nvPr/>
        </p:nvPicPr>
        <p:blipFill>
          <a:blip r:embed="rId20">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88650" y="123825"/>
            <a:ext cx="1514475" cy="48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4966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timing>
    <p:tnLst>
      <p:par>
        <p:cTn id="1" dur="indefinite" restart="never" nodeType="tmRoot"/>
      </p:par>
    </p:tnLst>
  </p:timing>
  <p:hf hdr="0" ftr="0" dt="0"/>
  <p:txStyles>
    <p:titleStyle>
      <a:lvl1pPr algn="r" rtl="1" eaLnBrk="0" fontAlgn="base" hangingPunct="0">
        <a:lnSpc>
          <a:spcPct val="90000"/>
        </a:lnSpc>
        <a:spcBef>
          <a:spcPct val="0"/>
        </a:spcBef>
        <a:spcAft>
          <a:spcPct val="0"/>
        </a:spcAft>
        <a:defRPr sz="2800" b="1">
          <a:solidFill>
            <a:schemeClr val="tx2"/>
          </a:solidFill>
          <a:latin typeface="+mj-lt"/>
          <a:ea typeface="+mj-ea"/>
          <a:cs typeface="2  Titr" pitchFamily="2" charset="-78"/>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2  Mitra" pitchFamily="2" charset="-78"/>
        </a:defRPr>
      </a:lvl1pPr>
      <a:lvl2pPr marL="742950" indent="-285750" algn="r" rtl="1" eaLnBrk="0" fontAlgn="base" hangingPunct="0">
        <a:spcBef>
          <a:spcPct val="20000"/>
        </a:spcBef>
        <a:spcAft>
          <a:spcPct val="0"/>
        </a:spcAft>
        <a:buClr>
          <a:schemeClr val="tx1"/>
        </a:buClr>
        <a:buSzPct val="75000"/>
        <a:buChar char="–"/>
        <a:defRPr sz="2400">
          <a:solidFill>
            <a:schemeClr val="tx1"/>
          </a:solidFill>
          <a:latin typeface="+mn-lt"/>
          <a:cs typeface="2  Mitra" pitchFamily="2" charset="-78"/>
        </a:defRPr>
      </a:lvl2pPr>
      <a:lvl3pPr marL="1143000" indent="-228600" algn="r" rtl="1"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cs typeface="2  Mitra" pitchFamily="2" charset="-78"/>
        </a:defRPr>
      </a:lvl3pPr>
      <a:lvl4pPr marL="1600200" indent="-228600" algn="r" rtl="1" eaLnBrk="0" fontAlgn="base" hangingPunct="0">
        <a:spcBef>
          <a:spcPct val="20000"/>
        </a:spcBef>
        <a:spcAft>
          <a:spcPct val="0"/>
        </a:spcAft>
        <a:buClr>
          <a:schemeClr val="tx1"/>
        </a:buClr>
        <a:buSzPct val="80000"/>
        <a:buChar char="–"/>
        <a:defRPr>
          <a:solidFill>
            <a:schemeClr val="tx1"/>
          </a:solidFill>
          <a:latin typeface="+mn-lt"/>
          <a:cs typeface="2  Mitra" pitchFamily="2" charset="-78"/>
        </a:defRPr>
      </a:lvl4pPr>
      <a:lvl5pPr marL="2057400" indent="-228600" algn="r" rtl="1"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2  Mitra" pitchFamily="2" charset="-78"/>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gi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6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avi"/><Relationship Id="rId1" Type="http://schemas.microsoft.com/office/2007/relationships/media" Target="../media/media2.avi"/><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3.png"/><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5.png"/><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6.png"/><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avi"/><Relationship Id="rId1" Type="http://schemas.microsoft.com/office/2007/relationships/media" Target="../media/media3.avi"/><Relationship Id="rId5" Type="http://schemas.openxmlformats.org/officeDocument/2006/relationships/image" Target="../media/image58.png"/><Relationship Id="rId4" Type="http://schemas.openxmlformats.org/officeDocument/2006/relationships/notesSlide" Target="../notesSlides/notesSlide6.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1219200" y="3070944"/>
            <a:ext cx="5759609" cy="35584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marL="0" indent="0" algn="r" rtl="1" eaLnBrk="0" fontAlgn="base" hangingPunct="0">
              <a:spcBef>
                <a:spcPct val="20000"/>
              </a:spcBef>
              <a:spcAft>
                <a:spcPct val="0"/>
              </a:spcAft>
              <a:buClr>
                <a:schemeClr val="tx1"/>
              </a:buClr>
              <a:buSzPct val="75000"/>
              <a:buFont typeface="Wingdings" pitchFamily="2" charset="2"/>
              <a:buNone/>
              <a:defRPr sz="2800">
                <a:solidFill>
                  <a:schemeClr val="tx2"/>
                </a:solidFill>
                <a:latin typeface="+mn-lt"/>
                <a:ea typeface="+mn-ea"/>
                <a:cs typeface="2  Mitra" pitchFamily="2" charset="-78"/>
              </a:defRPr>
            </a:lvl1pPr>
            <a:lvl2pPr marL="742950" indent="-285750" algn="r" rtl="1" eaLnBrk="0" fontAlgn="base" hangingPunct="0">
              <a:spcBef>
                <a:spcPct val="20000"/>
              </a:spcBef>
              <a:spcAft>
                <a:spcPct val="0"/>
              </a:spcAft>
              <a:buClr>
                <a:schemeClr val="tx1"/>
              </a:buClr>
              <a:buSzPct val="75000"/>
              <a:buChar char="–"/>
              <a:defRPr sz="2400">
                <a:solidFill>
                  <a:schemeClr val="tx1"/>
                </a:solidFill>
                <a:latin typeface="+mn-lt"/>
                <a:cs typeface="2  Mitra" pitchFamily="2" charset="-78"/>
              </a:defRPr>
            </a:lvl2pPr>
            <a:lvl3pPr marL="1143000" indent="-228600" algn="r" rtl="1"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cs typeface="2  Mitra" pitchFamily="2" charset="-78"/>
              </a:defRPr>
            </a:lvl3pPr>
            <a:lvl4pPr marL="1600200" indent="-228600" algn="r" rtl="1" eaLnBrk="0" fontAlgn="base" hangingPunct="0">
              <a:spcBef>
                <a:spcPct val="20000"/>
              </a:spcBef>
              <a:spcAft>
                <a:spcPct val="0"/>
              </a:spcAft>
              <a:buClr>
                <a:schemeClr val="tx1"/>
              </a:buClr>
              <a:buSzPct val="80000"/>
              <a:buChar char="–"/>
              <a:defRPr>
                <a:solidFill>
                  <a:schemeClr val="tx1"/>
                </a:solidFill>
                <a:latin typeface="+mn-lt"/>
                <a:cs typeface="2  Mitra" pitchFamily="2" charset="-78"/>
              </a:defRPr>
            </a:lvl4pPr>
            <a:lvl5pPr marL="2057400" indent="-228600" algn="r" rtl="1"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2  Mitra" pitchFamily="2" charset="-78"/>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a:lstStyle>
          <a:p>
            <a:pPr algn="ctr"/>
            <a:endParaRPr lang="en-US" sz="2000" kern="0" dirty="0">
              <a:latin typeface="Abadi MT Condensed Light" panose="020B0306030101010103" pitchFamily="34" charset="0"/>
              <a:cs typeface="Times New Roman" panose="02020603050405020304" pitchFamily="18" charset="0"/>
            </a:endParaRPr>
          </a:p>
        </p:txBody>
      </p:sp>
      <p:sp>
        <p:nvSpPr>
          <p:cNvPr id="3074" name="AutoShape 2"/>
          <p:cNvSpPr>
            <a:spLocks noGrp="1" noChangeArrowheads="1"/>
          </p:cNvSpPr>
          <p:nvPr>
            <p:ph type="ctrTitle" sz="quarter"/>
          </p:nvPr>
        </p:nvSpPr>
        <p:spPr>
          <a:xfrm>
            <a:off x="2438400" y="900116"/>
            <a:ext cx="6629400" cy="2122793"/>
          </a:xfrm>
        </p:spPr>
        <p:txBody>
          <a:bodyPr/>
          <a:lstStyle/>
          <a:p>
            <a:r>
              <a:rPr lang="en-US" sz="3200" dirty="0">
                <a:solidFill>
                  <a:schemeClr val="tx2"/>
                </a:solidFill>
                <a:latin typeface="Abadi MT Condensed Light" panose="020B0306030101010103" pitchFamily="34" charset="0"/>
                <a:ea typeface="+mn-ea"/>
              </a:rPr>
              <a:t>Research and development to set a strategy for safeguarding tsunami effect on </a:t>
            </a:r>
            <a:r>
              <a:rPr lang="en-US" sz="3200" dirty="0" err="1">
                <a:solidFill>
                  <a:schemeClr val="tx2"/>
                </a:solidFill>
                <a:latin typeface="Abadi MT Condensed Light" panose="020B0306030101010103" pitchFamily="34" charset="0"/>
                <a:ea typeface="+mn-ea"/>
              </a:rPr>
              <a:t>Makran</a:t>
            </a:r>
            <a:r>
              <a:rPr lang="en-US" sz="3200" dirty="0">
                <a:solidFill>
                  <a:schemeClr val="tx2"/>
                </a:solidFill>
                <a:latin typeface="Abadi MT Condensed Light" panose="020B0306030101010103" pitchFamily="34" charset="0"/>
                <a:ea typeface="+mn-ea"/>
              </a:rPr>
              <a:t> coastal facility and along </a:t>
            </a:r>
          </a:p>
        </p:txBody>
      </p:sp>
      <p:sp>
        <p:nvSpPr>
          <p:cNvPr id="2" name="Slide Number Placeholder 1"/>
          <p:cNvSpPr>
            <a:spLocks noGrp="1"/>
          </p:cNvSpPr>
          <p:nvPr>
            <p:ph type="sldNum" sz="quarter" idx="12"/>
          </p:nvPr>
        </p:nvSpPr>
        <p:spPr/>
        <p:txBody>
          <a:bodyPr/>
          <a:lstStyle/>
          <a:p>
            <a:pPr>
              <a:defRPr/>
            </a:pPr>
            <a:fld id="{9C5DC6F3-EC8D-451E-93AF-0D9B7EFAA2D8}" type="slidenum">
              <a:rPr lang="en-US" smtClean="0"/>
              <a:pPr>
                <a:defRPr/>
              </a:pPr>
              <a:t>1</a:t>
            </a:fld>
            <a:endParaRPr lang="en-US"/>
          </a:p>
        </p:txBody>
      </p:sp>
      <p:pic>
        <p:nvPicPr>
          <p:cNvPr id="3" name="Picture 2"/>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l="6036" t="17164" r="5422" b="17609"/>
          <a:stretch/>
        </p:blipFill>
        <p:spPr>
          <a:xfrm>
            <a:off x="1371599" y="3192411"/>
            <a:ext cx="2368065" cy="1086912"/>
          </a:xfrm>
          <a:prstGeom prst="rect">
            <a:avLst/>
          </a:prstGeom>
        </p:spPr>
      </p:pic>
      <p:pic>
        <p:nvPicPr>
          <p:cNvPr id="6" name="Picture 5"/>
          <p:cNvPicPr/>
          <p:nvPr/>
        </p:nvPicPr>
        <p:blipFill rotWithShape="1">
          <a:blip r:embed="rId4">
            <a:duotone>
              <a:prstClr val="black"/>
              <a:schemeClr val="accent2">
                <a:tint val="45000"/>
                <a:satMod val="400000"/>
              </a:schemeClr>
            </a:duotone>
          </a:blip>
          <a:srcRect l="8138" t="12416" r="4918" b="17785"/>
          <a:stretch/>
        </p:blipFill>
        <p:spPr>
          <a:xfrm>
            <a:off x="1371600" y="4343400"/>
            <a:ext cx="2368064" cy="1068941"/>
          </a:xfrm>
          <a:prstGeom prst="rect">
            <a:avLst/>
          </a:prstGeom>
        </p:spPr>
      </p:pic>
      <p:pic>
        <p:nvPicPr>
          <p:cNvPr id="7" name="Picture 6" descr="C:\Users\Reza_System\Desktop\مقاله بنادر\2-2.PNG"/>
          <p:cNvPicPr/>
          <p:nvPr/>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l="8713" t="8630" r="18120" b="18273"/>
          <a:stretch/>
        </p:blipFill>
        <p:spPr bwMode="auto">
          <a:xfrm>
            <a:off x="1371598" y="5486400"/>
            <a:ext cx="2368065" cy="1054796"/>
          </a:xfrm>
          <a:prstGeom prst="rect">
            <a:avLst/>
          </a:prstGeom>
          <a:noFill/>
          <a:ln>
            <a:noFill/>
          </a:ln>
        </p:spPr>
      </p:pic>
      <p:sp>
        <p:nvSpPr>
          <p:cNvPr id="9" name="Rectangle 3"/>
          <p:cNvSpPr txBox="1">
            <a:spLocks noChangeArrowheads="1"/>
          </p:cNvSpPr>
          <p:nvPr/>
        </p:nvSpPr>
        <p:spPr bwMode="auto">
          <a:xfrm>
            <a:off x="3793880" y="3233849"/>
            <a:ext cx="4299439" cy="110955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marL="0" indent="0" algn="r" rtl="1" eaLnBrk="0" fontAlgn="base" hangingPunct="0">
              <a:spcBef>
                <a:spcPct val="20000"/>
              </a:spcBef>
              <a:spcAft>
                <a:spcPct val="0"/>
              </a:spcAft>
              <a:buClr>
                <a:schemeClr val="tx1"/>
              </a:buClr>
              <a:buSzPct val="75000"/>
              <a:buFont typeface="Wingdings" pitchFamily="2" charset="2"/>
              <a:buNone/>
              <a:defRPr sz="2800">
                <a:solidFill>
                  <a:schemeClr val="tx2"/>
                </a:solidFill>
                <a:latin typeface="+mn-lt"/>
                <a:ea typeface="+mn-ea"/>
                <a:cs typeface="2  Mitra" pitchFamily="2" charset="-78"/>
              </a:defRPr>
            </a:lvl1pPr>
            <a:lvl2pPr marL="742950" indent="-285750" algn="r" rtl="1" eaLnBrk="0" fontAlgn="base" hangingPunct="0">
              <a:spcBef>
                <a:spcPct val="20000"/>
              </a:spcBef>
              <a:spcAft>
                <a:spcPct val="0"/>
              </a:spcAft>
              <a:buClr>
                <a:schemeClr val="tx1"/>
              </a:buClr>
              <a:buSzPct val="75000"/>
              <a:buChar char="–"/>
              <a:defRPr sz="2400">
                <a:solidFill>
                  <a:schemeClr val="tx1"/>
                </a:solidFill>
                <a:latin typeface="+mn-lt"/>
                <a:cs typeface="2  Mitra" pitchFamily="2" charset="-78"/>
              </a:defRPr>
            </a:lvl2pPr>
            <a:lvl3pPr marL="1143000" indent="-228600" algn="r" rtl="1"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cs typeface="2  Mitra" pitchFamily="2" charset="-78"/>
              </a:defRPr>
            </a:lvl3pPr>
            <a:lvl4pPr marL="1600200" indent="-228600" algn="r" rtl="1" eaLnBrk="0" fontAlgn="base" hangingPunct="0">
              <a:spcBef>
                <a:spcPct val="20000"/>
              </a:spcBef>
              <a:spcAft>
                <a:spcPct val="0"/>
              </a:spcAft>
              <a:buClr>
                <a:schemeClr val="tx1"/>
              </a:buClr>
              <a:buSzPct val="80000"/>
              <a:buChar char="–"/>
              <a:defRPr>
                <a:solidFill>
                  <a:schemeClr val="tx1"/>
                </a:solidFill>
                <a:latin typeface="+mn-lt"/>
                <a:cs typeface="2  Mitra" pitchFamily="2" charset="-78"/>
              </a:defRPr>
            </a:lvl4pPr>
            <a:lvl5pPr marL="2057400" indent="-228600" algn="r" rtl="1"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2  Mitra" pitchFamily="2" charset="-78"/>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a:lstStyle>
          <a:p>
            <a:pPr algn="ctr"/>
            <a:r>
              <a:rPr lang="en-US" sz="2000" kern="0" dirty="0" smtClean="0">
                <a:latin typeface="Abadi MT Condensed Light" panose="020B0306030101010103" pitchFamily="34" charset="0"/>
                <a:cs typeface="Times New Roman" panose="02020603050405020304" pitchFamily="18" charset="0"/>
              </a:rPr>
              <a:t>By </a:t>
            </a:r>
            <a:r>
              <a:rPr lang="en-US" sz="2000" kern="0" dirty="0" smtClean="0">
                <a:latin typeface="Abadi MT Condensed Light" panose="020B0306030101010103" pitchFamily="34" charset="0"/>
                <a:cs typeface="Times New Roman" panose="02020603050405020304" pitchFamily="18" charset="0"/>
              </a:rPr>
              <a:t>:</a:t>
            </a:r>
          </a:p>
          <a:p>
            <a:pPr algn="ctr"/>
            <a:r>
              <a:rPr lang="en-US" sz="2000" b="1" kern="0" dirty="0" smtClean="0">
                <a:latin typeface="Abadi MT Condensed Light" panose="020B0306030101010103" pitchFamily="34" charset="0"/>
                <a:cs typeface="Times New Roman" panose="02020603050405020304" pitchFamily="18" charset="0"/>
              </a:rPr>
              <a:t>Reza </a:t>
            </a:r>
            <a:r>
              <a:rPr lang="en-US" sz="2000" b="1" kern="0" dirty="0" err="1" smtClean="0">
                <a:latin typeface="Abadi MT Condensed Light" panose="020B0306030101010103" pitchFamily="34" charset="0"/>
                <a:cs typeface="Times New Roman" panose="02020603050405020304" pitchFamily="18" charset="0"/>
              </a:rPr>
              <a:t>Zahedinejad</a:t>
            </a:r>
            <a:endParaRPr lang="en-US" sz="2000" kern="0" dirty="0">
              <a:latin typeface="Abadi MT Condensed Light" panose="020B0306030101010103" pitchFamily="34" charset="0"/>
              <a:cs typeface="Times New Roman" panose="02020603050405020304" pitchFamily="18" charset="0"/>
            </a:endParaRP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Grp="1" noChangeArrowheads="1"/>
          </p:cNvSpPr>
          <p:nvPr>
            <p:ph type="title"/>
          </p:nvPr>
        </p:nvSpPr>
        <p:spPr>
          <a:xfrm>
            <a:off x="838200" y="762000"/>
            <a:ext cx="6934200" cy="1066800"/>
          </a:xfrm>
        </p:spPr>
        <p:txBody>
          <a:bodyPr/>
          <a:lstStyle/>
          <a:p>
            <a:pPr algn="l" rtl="1" eaLnBrk="1" hangingPunct="1"/>
            <a:r>
              <a:rPr lang="en-US" dirty="0" smtClean="0"/>
              <a:t>Categories</a:t>
            </a:r>
          </a:p>
        </p:txBody>
      </p:sp>
      <p:sp>
        <p:nvSpPr>
          <p:cNvPr id="4099" name="Rectangle 3"/>
          <p:cNvSpPr>
            <a:spLocks noGrp="1" noChangeArrowheads="1"/>
          </p:cNvSpPr>
          <p:nvPr>
            <p:ph type="body" idx="1"/>
          </p:nvPr>
        </p:nvSpPr>
        <p:spPr>
          <a:xfrm>
            <a:off x="761999" y="2438400"/>
            <a:ext cx="7772401" cy="4114800"/>
          </a:xfrm>
        </p:spPr>
        <p:txBody>
          <a:bodyPr/>
          <a:lstStyle/>
          <a:p>
            <a:pPr algn="l" rtl="0" eaLnBrk="1" hangingPunct="1"/>
            <a:r>
              <a:rPr lang="en-US" sz="2400" dirty="0" smtClean="0"/>
              <a:t>What </a:t>
            </a:r>
            <a:r>
              <a:rPr lang="en-US" sz="2400" dirty="0"/>
              <a:t>a </a:t>
            </a:r>
            <a:r>
              <a:rPr lang="en-US" sz="2400" dirty="0" smtClean="0"/>
              <a:t>Tsunami is</a:t>
            </a:r>
            <a:endParaRPr lang="fa-IR" sz="2400" dirty="0" smtClean="0"/>
          </a:p>
          <a:p>
            <a:pPr algn="l" rtl="0" eaLnBrk="1" hangingPunct="1"/>
            <a:r>
              <a:rPr lang="en-US" sz="2400" dirty="0" smtClean="0"/>
              <a:t>How </a:t>
            </a:r>
            <a:r>
              <a:rPr lang="en-US" sz="2400" dirty="0"/>
              <a:t>are </a:t>
            </a:r>
            <a:r>
              <a:rPr lang="en-US" sz="2400" dirty="0" smtClean="0"/>
              <a:t>Tsunamis Generated </a:t>
            </a:r>
          </a:p>
          <a:p>
            <a:pPr algn="l" rtl="0" eaLnBrk="1" hangingPunct="1"/>
            <a:r>
              <a:rPr lang="en-US" sz="2400" dirty="0"/>
              <a:t>Distant Tsunami and Local Tsunami </a:t>
            </a:r>
          </a:p>
          <a:p>
            <a:pPr algn="l" rtl="0"/>
            <a:r>
              <a:rPr lang="en-US" sz="2400" dirty="0" smtClean="0"/>
              <a:t>Historical Tsunami in </a:t>
            </a:r>
            <a:r>
              <a:rPr lang="en-US" sz="2400" dirty="0" err="1" smtClean="0"/>
              <a:t>Makran</a:t>
            </a:r>
            <a:r>
              <a:rPr lang="en-US" sz="2400" dirty="0" smtClean="0"/>
              <a:t> </a:t>
            </a:r>
            <a:r>
              <a:rPr lang="en-US" sz="2400" dirty="0" err="1" smtClean="0"/>
              <a:t>Subduction</a:t>
            </a:r>
            <a:r>
              <a:rPr lang="en-US" sz="2400" dirty="0" smtClean="0"/>
              <a:t> Zone (MSZ) </a:t>
            </a:r>
            <a:endParaRPr lang="en-US" sz="2400" dirty="0"/>
          </a:p>
          <a:p>
            <a:pPr algn="l" rtl="0" eaLnBrk="1" hangingPunct="1"/>
            <a:r>
              <a:rPr lang="en-US" sz="2400" dirty="0"/>
              <a:t>Research Methodology</a:t>
            </a:r>
            <a:endParaRPr lang="fa-IR" sz="2400" dirty="0"/>
          </a:p>
          <a:p>
            <a:pPr algn="l" rtl="0" eaLnBrk="1" hangingPunct="1"/>
            <a:r>
              <a:rPr lang="en-US" sz="2400" dirty="0" smtClean="0"/>
              <a:t>Tsunami Modeling/Animating </a:t>
            </a:r>
          </a:p>
          <a:p>
            <a:pPr algn="l" rtl="0" eaLnBrk="1" hangingPunct="1"/>
            <a:r>
              <a:rPr lang="en-US" sz="2400" dirty="0" smtClean="0"/>
              <a:t>Strategy/Concluding </a:t>
            </a:r>
            <a:r>
              <a:rPr lang="en-US" sz="2400" dirty="0"/>
              <a:t>Remarks/Recommendations</a:t>
            </a:r>
          </a:p>
          <a:p>
            <a:pPr algn="l" rtl="0" eaLnBrk="1" hangingPunct="1"/>
            <a:endParaRPr lang="en-US" sz="2400" dirty="0"/>
          </a:p>
          <a:p>
            <a:pPr algn="r" rtl="1" eaLnBrk="1" hangingPunct="1"/>
            <a:endParaRPr lang="en-US" sz="2400" b="1" dirty="0" smtClean="0"/>
          </a:p>
        </p:txBody>
      </p:sp>
      <p:sp>
        <p:nvSpPr>
          <p:cNvPr id="2" name="Slide Number Placeholder 1"/>
          <p:cNvSpPr>
            <a:spLocks noGrp="1"/>
          </p:cNvSpPr>
          <p:nvPr>
            <p:ph type="sldNum" sz="quarter" idx="12"/>
          </p:nvPr>
        </p:nvSpPr>
        <p:spPr/>
        <p:txBody>
          <a:bodyPr/>
          <a:lstStyle/>
          <a:p>
            <a:pPr>
              <a:defRPr/>
            </a:pPr>
            <a:fld id="{1CB13C5A-D108-44AE-9FC9-8F57B378148F}" type="slidenum">
              <a:rPr lang="en-US" smtClean="0"/>
              <a:pPr>
                <a:defRPr/>
              </a:pPr>
              <a:t>2</a:t>
            </a:fld>
            <a:endParaRPr lang="en-US"/>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1600200" y="1219200"/>
            <a:ext cx="6248400" cy="1905000"/>
          </a:xfrm>
        </p:spPr>
        <p:txBody>
          <a:bodyPr/>
          <a:lstStyle/>
          <a:p>
            <a:r>
              <a:rPr lang="en-US" dirty="0" smtClean="0">
                <a:latin typeface="Times New Roman" panose="02020603050405020304" pitchFamily="18" charset="0"/>
                <a:cs typeface="Times New Roman" panose="02020603050405020304" pitchFamily="18" charset="0"/>
              </a:rPr>
              <a:t>What </a:t>
            </a:r>
            <a:r>
              <a:rPr lang="en-US" dirty="0">
                <a:latin typeface="Times New Roman" panose="02020603050405020304" pitchFamily="18" charset="0"/>
                <a:cs typeface="Times New Roman" panose="02020603050405020304" pitchFamily="18" charset="0"/>
              </a:rPr>
              <a:t>a Tsunami is</a:t>
            </a:r>
            <a:r>
              <a:rPr lang="fa-IR" dirty="0">
                <a:latin typeface="Times New Roman" panose="02020603050405020304" pitchFamily="18" charset="0"/>
                <a:cs typeface="Times New Roman" panose="02020603050405020304" pitchFamily="18" charset="0"/>
              </a:rPr>
              <a:t/>
            </a:r>
            <a:br>
              <a:rPr lang="fa-IR" dirty="0">
                <a:latin typeface="Times New Roman" panose="02020603050405020304" pitchFamily="18" charset="0"/>
                <a:cs typeface="Times New Roman" panose="02020603050405020304" pitchFamily="18" charset="0"/>
              </a:rPr>
            </a:br>
            <a:r>
              <a:rPr lang="fa-IR" dirty="0">
                <a:latin typeface="Times New Roman" panose="02020603050405020304" pitchFamily="18" charset="0"/>
                <a:cs typeface="Times New Roman" panose="02020603050405020304" pitchFamily="18" charset="0"/>
              </a:rPr>
              <a:t> </a:t>
            </a:r>
          </a:p>
        </p:txBody>
      </p:sp>
      <p:sp>
        <p:nvSpPr>
          <p:cNvPr id="2" name="Slide Number Placeholder 1"/>
          <p:cNvSpPr>
            <a:spLocks noGrp="1"/>
          </p:cNvSpPr>
          <p:nvPr>
            <p:ph type="sldNum" sz="quarter" idx="12"/>
          </p:nvPr>
        </p:nvSpPr>
        <p:spPr/>
        <p:txBody>
          <a:bodyPr/>
          <a:lstStyle/>
          <a:p>
            <a:pPr>
              <a:defRPr/>
            </a:pPr>
            <a:fld id="{9C5DC6F3-EC8D-451E-93AF-0D9B7EFAA2D8}" type="slidenum">
              <a:rPr lang="en-US" smtClean="0"/>
              <a:pPr>
                <a:defRPr/>
              </a:pPr>
              <a:t>3</a:t>
            </a:fld>
            <a:endParaRPr lang="en-US"/>
          </a:p>
        </p:txBody>
      </p:sp>
    </p:spTree>
    <p:extLst>
      <p:ext uri="{BB962C8B-B14F-4D97-AF65-F5344CB8AC3E}">
        <p14:creationId xmlns:p14="http://schemas.microsoft.com/office/powerpoint/2010/main" val="155915901"/>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Grp="1" noChangeArrowheads="1"/>
          </p:cNvSpPr>
          <p:nvPr>
            <p:ph type="title"/>
          </p:nvPr>
        </p:nvSpPr>
        <p:spPr/>
        <p:txBody>
          <a:bodyPr/>
          <a:lstStyle/>
          <a:p>
            <a:pPr algn="l" rtl="0" eaLnBrk="1" hangingPunct="1"/>
            <a:r>
              <a:rPr lang="en-US" dirty="0"/>
              <a:t>What a Tsunami is</a:t>
            </a:r>
            <a:r>
              <a:rPr lang="fa-IR" dirty="0" smtClean="0"/>
              <a:t/>
            </a:r>
            <a:br>
              <a:rPr lang="fa-IR" dirty="0" smtClean="0"/>
            </a:br>
            <a:endParaRPr lang="en-US" dirty="0" smtClean="0"/>
          </a:p>
        </p:txBody>
      </p:sp>
      <p:pic>
        <p:nvPicPr>
          <p:cNvPr id="5124" name="Picture 7" descr="tsunami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9122" y="2066924"/>
            <a:ext cx="5257478" cy="246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90600" y="4033290"/>
            <a:ext cx="7620000" cy="2677656"/>
          </a:xfrm>
          <a:prstGeom prst="rect">
            <a:avLst/>
          </a:prstGeom>
          <a:noFill/>
        </p:spPr>
        <p:txBody>
          <a:bodyPr wrap="square" rtlCol="1">
            <a:spAutoFit/>
          </a:bodyPr>
          <a:lstStyle/>
          <a:p>
            <a:pPr algn="just"/>
            <a:endParaRPr lang="fa-IR" sz="1600" b="1" dirty="0" smtClean="0">
              <a:cs typeface="B Mehr" pitchFamily="2" charset="-78"/>
            </a:endParaRPr>
          </a:p>
          <a:p>
            <a:endParaRPr lang="fa-IR" sz="1400" dirty="0"/>
          </a:p>
          <a:p>
            <a:pPr marL="285750" indent="-285750" algn="l" rtl="0">
              <a:buFont typeface="Arial" panose="020B0604020202020204" pitchFamily="34" charset="0"/>
              <a:buChar char="•"/>
            </a:pPr>
            <a:endParaRPr lang="fa-IR" sz="2000" dirty="0">
              <a:latin typeface="Times New Roman" panose="02020603050405020304" pitchFamily="18" charset="0"/>
              <a:cs typeface="Times New Roman" panose="02020603050405020304" pitchFamily="18" charset="0"/>
            </a:endParaRPr>
          </a:p>
          <a:p>
            <a:pPr marL="285750" indent="-285750" algn="just" rtl="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Tsunami is a Japanese word which when translated means a </a:t>
            </a:r>
            <a:r>
              <a:rPr lang="en-US" sz="2000" dirty="0" smtClean="0">
                <a:latin typeface="Times New Roman" panose="02020603050405020304" pitchFamily="18" charset="0"/>
                <a:cs typeface="Times New Roman" panose="02020603050405020304" pitchFamily="18" charset="0"/>
              </a:rPr>
              <a:t>“</a:t>
            </a:r>
            <a:r>
              <a:rPr lang="en-US" sz="2000" dirty="0" err="1" smtClean="0">
                <a:latin typeface="Times New Roman" panose="02020603050405020304" pitchFamily="18" charset="0"/>
                <a:cs typeface="Times New Roman" panose="02020603050405020304" pitchFamily="18" charset="0"/>
              </a:rPr>
              <a:t>harbour</a:t>
            </a:r>
            <a:r>
              <a:rPr lang="en-US" sz="2000" dirty="0" smtClean="0">
                <a:latin typeface="Times New Roman" panose="02020603050405020304" pitchFamily="18" charset="0"/>
                <a:cs typeface="Times New Roman" panose="02020603050405020304" pitchFamily="18" charset="0"/>
              </a:rPr>
              <a:t> wave”.</a:t>
            </a:r>
          </a:p>
          <a:p>
            <a:pPr marL="285750" indent="-285750" algn="just" rtl="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lgn="just" rtl="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a series of </a:t>
            </a:r>
            <a:r>
              <a:rPr lang="en-US" sz="2000" dirty="0" smtClean="0">
                <a:latin typeface="Times New Roman" panose="02020603050405020304" pitchFamily="18" charset="0"/>
                <a:cs typeface="Times New Roman" panose="02020603050405020304" pitchFamily="18" charset="0"/>
              </a:rPr>
              <a:t>waves created </a:t>
            </a:r>
            <a:r>
              <a:rPr lang="en-US" sz="2000" dirty="0">
                <a:latin typeface="Times New Roman" panose="02020603050405020304" pitchFamily="18" charset="0"/>
                <a:cs typeface="Times New Roman" panose="02020603050405020304" pitchFamily="18" charset="0"/>
              </a:rPr>
              <a:t>when a body of water, such as an ocean, is rapidly displaced.</a:t>
            </a:r>
          </a:p>
          <a:p>
            <a:pPr algn="just"/>
            <a:endParaRPr lang="fa-IR" dirty="0">
              <a:cs typeface="2  Mitra" pitchFamily="2" charset="-78"/>
            </a:endParaRPr>
          </a:p>
        </p:txBody>
      </p: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4</a:t>
            </a:fld>
            <a:endParaRPr lang="en-US"/>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a:t>What a Tsunami is</a:t>
            </a:r>
            <a:r>
              <a:rPr lang="fa-IR" dirty="0" smtClean="0"/>
              <a:t/>
            </a:r>
            <a:br>
              <a:rPr lang="fa-IR" dirty="0" smtClean="0"/>
            </a:br>
            <a:endParaRPr lang="fa-IR" dirty="0"/>
          </a:p>
        </p:txBody>
      </p:sp>
      <p:sp>
        <p:nvSpPr>
          <p:cNvPr id="3" name="Content Placeholder 2"/>
          <p:cNvSpPr>
            <a:spLocks noGrp="1"/>
          </p:cNvSpPr>
          <p:nvPr>
            <p:ph idx="1"/>
          </p:nvPr>
        </p:nvSpPr>
        <p:spPr>
          <a:xfrm>
            <a:off x="896614" y="4693805"/>
            <a:ext cx="7723096" cy="2110659"/>
          </a:xfrm>
        </p:spPr>
        <p:txBody>
          <a:bodyPr/>
          <a:lstStyle/>
          <a:p>
            <a:pPr marL="334963" indent="-334963" algn="just" defTabSz="457200" rtl="0">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000" dirty="0"/>
              <a:t>Tsunamis consist of a series of long-period waves characterized by very long wave length (up to 100 km) and high speed (up to 760 km/</a:t>
            </a:r>
            <a:r>
              <a:rPr lang="en-GB" sz="2000" dirty="0" err="1"/>
              <a:t>hr</a:t>
            </a:r>
            <a:r>
              <a:rPr lang="en-GB" sz="2000" dirty="0"/>
              <a:t>) in the deep ocean</a:t>
            </a:r>
            <a:r>
              <a:rPr lang="en-GB" sz="2000" dirty="0" smtClean="0"/>
              <a:t>.</a:t>
            </a:r>
          </a:p>
          <a:p>
            <a:pPr marL="0" indent="0" algn="just" defTabSz="457200" rtl="0">
              <a:lnSpc>
                <a:spcPct val="90000"/>
              </a:lnSpc>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sz="2000" dirty="0"/>
          </a:p>
          <a:p>
            <a:pPr marL="334963" indent="-334963" algn="just" defTabSz="457200" rtl="0">
              <a:lnSpc>
                <a:spcPct val="90000"/>
              </a:lnSpc>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sz="2000" dirty="0"/>
              <a:t>They only become </a:t>
            </a:r>
            <a:r>
              <a:rPr lang="en-GB" sz="2000" dirty="0" smtClean="0"/>
              <a:t>dangerous, </a:t>
            </a:r>
            <a:r>
              <a:rPr lang="en-GB" sz="2000" dirty="0"/>
              <a:t>when reaching coastal areas where wave height can reach 10 m.</a:t>
            </a:r>
          </a:p>
          <a:p>
            <a:endParaRPr lang="fa-IR" sz="1800" dirty="0"/>
          </a:p>
          <a:p>
            <a:pPr marL="0" indent="0">
              <a:buNone/>
            </a:pPr>
            <a:endParaRPr lang="en-US" sz="1800" dirty="0" smtClean="0"/>
          </a:p>
          <a:p>
            <a:pPr marL="0" indent="0">
              <a:buNone/>
            </a:pPr>
            <a:endParaRPr lang="en-US" sz="1800" dirty="0" smtClean="0"/>
          </a:p>
          <a:p>
            <a:pPr marL="0" indent="0">
              <a:buNone/>
            </a:pPr>
            <a:r>
              <a:rPr lang="en-US" sz="1800" dirty="0" smtClean="0"/>
              <a:t>                                                                     </a:t>
            </a:r>
          </a:p>
          <a:p>
            <a:pPr marL="0" indent="0">
              <a:buNone/>
            </a:pPr>
            <a:endParaRPr lang="fa-IR" sz="3200" dirty="0"/>
          </a:p>
        </p:txBody>
      </p:sp>
      <p:sp>
        <p:nvSpPr>
          <p:cNvPr id="13" name="Rectangle 16"/>
          <p:cNvSpPr>
            <a:spLocks noChangeArrowheads="1"/>
          </p:cNvSpPr>
          <p:nvPr/>
        </p:nvSpPr>
        <p:spPr bwMode="auto">
          <a:xfrm>
            <a:off x="2657019" y="1953958"/>
            <a:ext cx="3962400" cy="2183589"/>
          </a:xfrm>
          <a:prstGeom prst="rect">
            <a:avLst/>
          </a:prstGeom>
          <a:solidFill>
            <a:srgbClr val="FFCC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pic>
        <p:nvPicPr>
          <p:cNvPr id="14" name="Picture 3" descr="tunamihayasa"/>
          <p:cNvPicPr>
            <a:picLocks noChangeAspect="1" noChangeArrowheads="1"/>
          </p:cNvPicPr>
          <p:nvPr/>
        </p:nvPicPr>
        <p:blipFill>
          <a:blip r:embed="rId2">
            <a:extLst>
              <a:ext uri="{28A0092B-C50C-407E-A947-70E740481C1C}">
                <a14:useLocalDpi xmlns:a14="http://schemas.microsoft.com/office/drawing/2010/main" val="0"/>
              </a:ext>
            </a:extLst>
          </a:blip>
          <a:srcRect r="1128" b="3751"/>
          <a:stretch>
            <a:fillRect/>
          </a:stretch>
        </p:blipFill>
        <p:spPr bwMode="auto">
          <a:xfrm>
            <a:off x="2475735" y="2078499"/>
            <a:ext cx="4163551" cy="20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a:spLocks noChangeArrowheads="1"/>
          </p:cNvSpPr>
          <p:nvPr/>
        </p:nvSpPr>
        <p:spPr bwMode="auto">
          <a:xfrm>
            <a:off x="2256875" y="4116016"/>
            <a:ext cx="800287" cy="409253"/>
          </a:xfrm>
          <a:prstGeom prst="rect">
            <a:avLst/>
          </a:prstGeom>
          <a:solidFill>
            <a:srgbClr val="00FFFF"/>
          </a:solidFill>
          <a:ln w="9525">
            <a:solidFill>
              <a:srgbClr val="00FFFF"/>
            </a:solidFill>
            <a:miter lim="800000"/>
            <a:headEnd/>
            <a:tailEnd/>
          </a:ln>
        </p:spPr>
        <p:txBody>
          <a:bodyPr wrap="none" anchor="ctr"/>
          <a:lstStyle/>
          <a:p>
            <a:pPr algn="ctr" eaLnBrk="1" hangingPunct="1"/>
            <a:r>
              <a:rPr kumimoji="1" lang="en-US" altLang="ja-JP" sz="1600" i="1" dirty="0">
                <a:solidFill>
                  <a:srgbClr val="000000"/>
                </a:solidFill>
                <a:latin typeface="Arial" pitchFamily="34" charset="0"/>
              </a:rPr>
              <a:t>220m/s</a:t>
            </a:r>
          </a:p>
          <a:p>
            <a:pPr algn="ctr" eaLnBrk="1" hangingPunct="1"/>
            <a:r>
              <a:rPr kumimoji="1" lang="en-US" altLang="ja-JP" sz="1600" i="1" dirty="0">
                <a:solidFill>
                  <a:srgbClr val="000000"/>
                </a:solidFill>
                <a:latin typeface="Arial" pitchFamily="34" charset="0"/>
              </a:rPr>
              <a:t>800km/</a:t>
            </a:r>
            <a:r>
              <a:rPr kumimoji="1" lang="en-US" altLang="ja-JP" sz="1600" i="1" dirty="0" err="1">
                <a:solidFill>
                  <a:srgbClr val="000000"/>
                </a:solidFill>
                <a:latin typeface="Arial" pitchFamily="34" charset="0"/>
              </a:rPr>
              <a:t>hr</a:t>
            </a:r>
            <a:endParaRPr kumimoji="1" lang="en-US" altLang="ja-JP" sz="1600" i="1" dirty="0">
              <a:solidFill>
                <a:srgbClr val="000000"/>
              </a:solidFill>
              <a:latin typeface="Arial" pitchFamily="34" charset="0"/>
            </a:endParaRPr>
          </a:p>
        </p:txBody>
      </p:sp>
      <p:sp>
        <p:nvSpPr>
          <p:cNvPr id="17" name="Rectangle 6"/>
          <p:cNvSpPr>
            <a:spLocks noChangeArrowheads="1"/>
          </p:cNvSpPr>
          <p:nvPr/>
        </p:nvSpPr>
        <p:spPr bwMode="auto">
          <a:xfrm>
            <a:off x="4758162" y="3124024"/>
            <a:ext cx="692933" cy="390428"/>
          </a:xfrm>
          <a:prstGeom prst="rect">
            <a:avLst/>
          </a:prstGeom>
          <a:solidFill>
            <a:srgbClr val="00FFFF"/>
          </a:solidFill>
          <a:ln w="9525">
            <a:solidFill>
              <a:srgbClr val="00FFFF"/>
            </a:solidFill>
            <a:miter lim="800000"/>
            <a:headEnd/>
            <a:tailEnd/>
          </a:ln>
        </p:spPr>
        <p:txBody>
          <a:bodyPr wrap="none" anchor="ctr"/>
          <a:lstStyle/>
          <a:p>
            <a:pPr algn="ctr" eaLnBrk="1" hangingPunct="1"/>
            <a:r>
              <a:rPr kumimoji="1" lang="en-US" altLang="ja-JP" sz="1600" i="1" dirty="0">
                <a:solidFill>
                  <a:srgbClr val="000000"/>
                </a:solidFill>
                <a:latin typeface="Arial" pitchFamily="34" charset="0"/>
              </a:rPr>
              <a:t>30m/s</a:t>
            </a:r>
          </a:p>
          <a:p>
            <a:pPr algn="ctr" eaLnBrk="1" hangingPunct="1"/>
            <a:r>
              <a:rPr kumimoji="1" lang="en-US" altLang="ja-JP" sz="1600" i="1" dirty="0">
                <a:solidFill>
                  <a:srgbClr val="000000"/>
                </a:solidFill>
                <a:latin typeface="Arial" pitchFamily="34" charset="0"/>
              </a:rPr>
              <a:t>110km/</a:t>
            </a:r>
            <a:r>
              <a:rPr kumimoji="1" lang="en-US" altLang="ja-JP" sz="1600" i="1" dirty="0" err="1">
                <a:solidFill>
                  <a:srgbClr val="000000"/>
                </a:solidFill>
                <a:latin typeface="Arial" pitchFamily="34" charset="0"/>
              </a:rPr>
              <a:t>hr</a:t>
            </a:r>
            <a:endParaRPr kumimoji="1" lang="en-US" altLang="ja-JP" sz="1600" i="1" dirty="0">
              <a:solidFill>
                <a:srgbClr val="000000"/>
              </a:solidFill>
              <a:latin typeface="Arial" pitchFamily="34" charset="0"/>
            </a:endParaRPr>
          </a:p>
        </p:txBody>
      </p:sp>
      <p:sp>
        <p:nvSpPr>
          <p:cNvPr id="18" name="Rectangle 7"/>
          <p:cNvSpPr>
            <a:spLocks noChangeArrowheads="1"/>
          </p:cNvSpPr>
          <p:nvPr/>
        </p:nvSpPr>
        <p:spPr bwMode="auto">
          <a:xfrm>
            <a:off x="3654414" y="3407181"/>
            <a:ext cx="741731" cy="414129"/>
          </a:xfrm>
          <a:prstGeom prst="rect">
            <a:avLst/>
          </a:prstGeom>
          <a:solidFill>
            <a:srgbClr val="00FFFF"/>
          </a:solidFill>
          <a:ln w="9525">
            <a:solidFill>
              <a:srgbClr val="00FFFF"/>
            </a:solidFill>
            <a:miter lim="800000"/>
            <a:headEnd/>
            <a:tailEnd/>
          </a:ln>
        </p:spPr>
        <p:txBody>
          <a:bodyPr wrap="none" anchor="ctr"/>
          <a:lstStyle/>
          <a:p>
            <a:pPr algn="ctr" eaLnBrk="1" hangingPunct="1"/>
            <a:r>
              <a:rPr kumimoji="1" lang="en-US" altLang="ja-JP" sz="1600" i="1" dirty="0">
                <a:solidFill>
                  <a:srgbClr val="000000"/>
                </a:solidFill>
                <a:latin typeface="Arial" pitchFamily="34" charset="0"/>
              </a:rPr>
              <a:t>70m/s</a:t>
            </a:r>
          </a:p>
          <a:p>
            <a:pPr algn="ctr" eaLnBrk="1" hangingPunct="1"/>
            <a:r>
              <a:rPr kumimoji="1" lang="en-US" altLang="ja-JP" sz="1600" i="1" dirty="0">
                <a:solidFill>
                  <a:srgbClr val="000000"/>
                </a:solidFill>
                <a:latin typeface="Arial" pitchFamily="34" charset="0"/>
              </a:rPr>
              <a:t>250km/</a:t>
            </a:r>
            <a:r>
              <a:rPr kumimoji="1" lang="en-US" altLang="ja-JP" sz="1600" i="1" dirty="0" err="1">
                <a:solidFill>
                  <a:srgbClr val="000000"/>
                </a:solidFill>
                <a:latin typeface="Arial" pitchFamily="34" charset="0"/>
              </a:rPr>
              <a:t>hr</a:t>
            </a:r>
            <a:endParaRPr kumimoji="1" lang="en-US" altLang="ja-JP" sz="1600" i="1" dirty="0">
              <a:solidFill>
                <a:srgbClr val="000000"/>
              </a:solidFill>
              <a:latin typeface="Arial" pitchFamily="34" charset="0"/>
            </a:endParaRPr>
          </a:p>
        </p:txBody>
      </p:sp>
      <p:sp>
        <p:nvSpPr>
          <p:cNvPr id="16" name="Rectangle 5"/>
          <p:cNvSpPr>
            <a:spLocks noChangeArrowheads="1"/>
          </p:cNvSpPr>
          <p:nvPr/>
        </p:nvSpPr>
        <p:spPr bwMode="auto">
          <a:xfrm>
            <a:off x="5813112" y="2845832"/>
            <a:ext cx="761249" cy="399840"/>
          </a:xfrm>
          <a:prstGeom prst="rect">
            <a:avLst/>
          </a:prstGeom>
          <a:solidFill>
            <a:srgbClr val="00FFFF"/>
          </a:solidFill>
          <a:ln w="9525">
            <a:solidFill>
              <a:srgbClr val="00FFFF"/>
            </a:solidFill>
            <a:miter lim="800000"/>
            <a:headEnd/>
            <a:tailEnd/>
          </a:ln>
        </p:spPr>
        <p:txBody>
          <a:bodyPr wrap="none" anchor="ctr"/>
          <a:lstStyle/>
          <a:p>
            <a:pPr algn="ctr" eaLnBrk="1" hangingPunct="1"/>
            <a:r>
              <a:rPr kumimoji="1" lang="en-US" altLang="ja-JP" sz="1600" i="1" dirty="0">
                <a:solidFill>
                  <a:srgbClr val="000000"/>
                </a:solidFill>
                <a:latin typeface="Arial" pitchFamily="34" charset="0"/>
              </a:rPr>
              <a:t>10m/s</a:t>
            </a:r>
          </a:p>
          <a:p>
            <a:pPr algn="ctr" eaLnBrk="1" hangingPunct="1"/>
            <a:r>
              <a:rPr kumimoji="1" lang="en-US" altLang="ja-JP" sz="1600" i="1" dirty="0">
                <a:solidFill>
                  <a:srgbClr val="000000"/>
                </a:solidFill>
                <a:latin typeface="Arial" pitchFamily="34" charset="0"/>
              </a:rPr>
              <a:t>36km/</a:t>
            </a:r>
            <a:r>
              <a:rPr kumimoji="1" lang="en-US" altLang="ja-JP" sz="1600" i="1" dirty="0" err="1">
                <a:solidFill>
                  <a:srgbClr val="000000"/>
                </a:solidFill>
                <a:latin typeface="Arial" pitchFamily="34" charset="0"/>
              </a:rPr>
              <a:t>hr</a:t>
            </a:r>
            <a:endParaRPr kumimoji="1" lang="en-US" altLang="ja-JP" sz="1600" i="1" dirty="0">
              <a:solidFill>
                <a:srgbClr val="000000"/>
              </a:solidFill>
              <a:latin typeface="Arial" pitchFamily="34" charset="0"/>
            </a:endParaRPr>
          </a:p>
        </p:txBody>
      </p:sp>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5</a:t>
            </a:fld>
            <a:endParaRPr lang="en-US"/>
          </a:p>
        </p:txBody>
      </p:sp>
    </p:spTree>
    <p:extLst>
      <p:ext uri="{BB962C8B-B14F-4D97-AF65-F5344CB8AC3E}">
        <p14:creationId xmlns:p14="http://schemas.microsoft.com/office/powerpoint/2010/main" val="323067995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2971800" y="1752600"/>
            <a:ext cx="6553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rtl="0" eaLnBrk="1" hangingPunct="1"/>
            <a:r>
              <a:rPr lang="en-US" sz="2800" dirty="0">
                <a:latin typeface="Times New Roman" panose="02020603050405020304" pitchFamily="18" charset="0"/>
                <a:cs typeface="Times New Roman" panose="02020603050405020304" pitchFamily="18" charset="0"/>
              </a:rPr>
              <a:t>How are Tsunamis Generated </a:t>
            </a:r>
          </a:p>
        </p:txBody>
      </p:sp>
      <p:sp>
        <p:nvSpPr>
          <p:cNvPr id="2" name="Slide Number Placeholder 1"/>
          <p:cNvSpPr>
            <a:spLocks noGrp="1"/>
          </p:cNvSpPr>
          <p:nvPr>
            <p:ph type="sldNum" sz="quarter" idx="12"/>
          </p:nvPr>
        </p:nvSpPr>
        <p:spPr/>
        <p:txBody>
          <a:bodyPr/>
          <a:lstStyle/>
          <a:p>
            <a:pPr>
              <a:defRPr/>
            </a:pPr>
            <a:fld id="{9C5DC6F3-EC8D-451E-93AF-0D9B7EFAA2D8}" type="slidenum">
              <a:rPr lang="en-US" smtClean="0"/>
              <a:pPr>
                <a:defRPr/>
              </a:pPr>
              <a:t>6</a:t>
            </a:fld>
            <a:endParaRPr lang="en-US"/>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144" y="1143000"/>
            <a:ext cx="6934200" cy="1066800"/>
          </a:xfrm>
        </p:spPr>
        <p:txBody>
          <a:bodyPr/>
          <a:lstStyle/>
          <a:p>
            <a:pPr algn="l" rtl="0"/>
            <a:r>
              <a:rPr lang="en-US" dirty="0"/>
              <a:t>How are Tsunamis </a:t>
            </a:r>
            <a:r>
              <a:rPr lang="en-US" dirty="0" smtClean="0"/>
              <a:t>Generated</a:t>
            </a:r>
            <a:br>
              <a:rPr lang="en-US" dirty="0" smtClean="0"/>
            </a:br>
            <a:r>
              <a:rPr lang="en-US" dirty="0" smtClean="0"/>
              <a:t> </a:t>
            </a:r>
            <a:r>
              <a:rPr lang="en-US" dirty="0"/>
              <a:t/>
            </a:r>
            <a:br>
              <a:rPr lang="en-US" dirty="0"/>
            </a:br>
            <a:endParaRPr lang="fa-I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2895600"/>
            <a:ext cx="2743200"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855983"/>
            <a:ext cx="2638425"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1316" y="4156403"/>
            <a:ext cx="2597944" cy="338554"/>
          </a:xfrm>
          <a:prstGeom prst="rect">
            <a:avLst/>
          </a:prstGeom>
          <a:noFill/>
        </p:spPr>
        <p:txBody>
          <a:bodyPr wrap="square" rtlCol="1">
            <a:spAutoFit/>
          </a:bodyPr>
          <a:lstStyle/>
          <a:p>
            <a:r>
              <a:rPr lang="en-US" sz="1600" b="1" dirty="0" smtClean="0">
                <a:solidFill>
                  <a:srgbClr val="C00000"/>
                </a:solidFill>
                <a:latin typeface="Times New Roman" panose="02020603050405020304" pitchFamily="18" charset="0"/>
                <a:cs typeface="Times New Roman" panose="02020603050405020304" pitchFamily="18" charset="0"/>
              </a:rPr>
              <a:t>I) Tsunami Generation</a:t>
            </a:r>
            <a:endParaRPr lang="fa-IR" sz="1600" b="1" dirty="0">
              <a:solidFill>
                <a:srgbClr val="C0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3421105" y="4215234"/>
            <a:ext cx="2209800" cy="584775"/>
          </a:xfrm>
          <a:prstGeom prst="rect">
            <a:avLst/>
          </a:prstGeom>
          <a:noFill/>
        </p:spPr>
        <p:txBody>
          <a:bodyPr wrap="square" rtlCol="1">
            <a:spAutoFit/>
          </a:bodyPr>
          <a:lstStyle/>
          <a:p>
            <a:r>
              <a:rPr lang="en-US" sz="1600" b="1" dirty="0" smtClean="0">
                <a:solidFill>
                  <a:srgbClr val="C00000"/>
                </a:solidFill>
                <a:latin typeface="Times New Roman" panose="02020603050405020304" pitchFamily="18" charset="0"/>
                <a:cs typeface="Times New Roman" panose="02020603050405020304" pitchFamily="18" charset="0"/>
              </a:rPr>
              <a:t>II) </a:t>
            </a:r>
            <a:r>
              <a:rPr lang="en-US" sz="1600" b="1" dirty="0">
                <a:solidFill>
                  <a:srgbClr val="C00000"/>
                </a:solidFill>
                <a:latin typeface="Times New Roman" panose="02020603050405020304" pitchFamily="18" charset="0"/>
                <a:cs typeface="Times New Roman" panose="02020603050405020304" pitchFamily="18" charset="0"/>
              </a:rPr>
              <a:t>Amplification</a:t>
            </a:r>
          </a:p>
          <a:p>
            <a:endParaRPr lang="fa-IR" sz="1600" b="1" dirty="0">
              <a:solidFill>
                <a:srgbClr val="C0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5791200" y="4223255"/>
            <a:ext cx="2424112" cy="338554"/>
          </a:xfrm>
          <a:prstGeom prst="rect">
            <a:avLst/>
          </a:prstGeom>
          <a:noFill/>
        </p:spPr>
        <p:txBody>
          <a:bodyPr wrap="square" rtlCol="1">
            <a:spAutoFit/>
          </a:bodyPr>
          <a:lstStyle/>
          <a:p>
            <a:r>
              <a:rPr lang="en-US" sz="1600" b="1" dirty="0" smtClean="0">
                <a:solidFill>
                  <a:srgbClr val="C00000"/>
                </a:solidFill>
                <a:latin typeface="Times New Roman" panose="02020603050405020304" pitchFamily="18" charset="0"/>
                <a:cs typeface="Times New Roman" panose="02020603050405020304" pitchFamily="18" charset="0"/>
              </a:rPr>
              <a:t>III</a:t>
            </a:r>
            <a:r>
              <a:rPr lang="en-US" sz="1600" b="1" dirty="0">
                <a:solidFill>
                  <a:srgbClr val="C00000"/>
                </a:solidFill>
                <a:latin typeface="Times New Roman" panose="02020603050405020304" pitchFamily="18" charset="0"/>
                <a:cs typeface="Times New Roman" panose="02020603050405020304" pitchFamily="18" charset="0"/>
              </a:rPr>
              <a:t>) Inundation</a:t>
            </a:r>
          </a:p>
        </p:txBody>
      </p:sp>
      <p:sp>
        <p:nvSpPr>
          <p:cNvPr id="6" name="Slide Number Placeholder 5"/>
          <p:cNvSpPr>
            <a:spLocks noGrp="1"/>
          </p:cNvSpPr>
          <p:nvPr>
            <p:ph type="sldNum" sz="quarter" idx="12"/>
          </p:nvPr>
        </p:nvSpPr>
        <p:spPr/>
        <p:txBody>
          <a:bodyPr/>
          <a:lstStyle/>
          <a:p>
            <a:pPr>
              <a:defRPr/>
            </a:pPr>
            <a:fld id="{1CB13C5A-D108-44AE-9FC9-8F57B378148F}" type="slidenum">
              <a:rPr lang="en-US" smtClean="0"/>
              <a:pPr>
                <a:defRPr/>
              </a:pPr>
              <a:t>7</a:t>
            </a:fld>
            <a:endParaRPr lang="en-US"/>
          </a:p>
        </p:txBody>
      </p:sp>
      <p:sp>
        <p:nvSpPr>
          <p:cNvPr id="11" name="TextBox 10"/>
          <p:cNvSpPr txBox="1"/>
          <p:nvPr/>
        </p:nvSpPr>
        <p:spPr>
          <a:xfrm flipH="1">
            <a:off x="838200" y="1352490"/>
            <a:ext cx="6028990"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p>
            <a:pPr algn="l" rtl="0"/>
            <a:r>
              <a:rPr lang="en-US" sz="2000" dirty="0">
                <a:latin typeface="Times New Roman" panose="02020603050405020304" pitchFamily="18" charset="0"/>
                <a:cs typeface="Times New Roman" panose="02020603050405020304" pitchFamily="18" charset="0"/>
              </a:rPr>
              <a:t>Life of a Tsunami </a:t>
            </a:r>
            <a:r>
              <a:rPr lang="en-US" sz="2000" dirty="0" smtClean="0">
                <a:latin typeface="Times New Roman" panose="02020603050405020304" pitchFamily="18" charset="0"/>
                <a:cs typeface="Times New Roman" panose="02020603050405020304" pitchFamily="18" charset="0"/>
              </a:rPr>
              <a:t>Wave</a:t>
            </a:r>
            <a:endParaRPr lang="fa-IR" sz="2000" b="1" dirty="0">
              <a:solidFill>
                <a:schemeClr val="bg1"/>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4"/>
          <a:stretch>
            <a:fillRect/>
          </a:stretch>
        </p:blipFill>
        <p:spPr>
          <a:xfrm>
            <a:off x="838200" y="2928938"/>
            <a:ext cx="2533650" cy="1114425"/>
          </a:xfrm>
          <a:prstGeom prst="rect">
            <a:avLst/>
          </a:prstGeom>
        </p:spPr>
      </p:pic>
    </p:spTree>
    <p:extLst>
      <p:ext uri="{BB962C8B-B14F-4D97-AF65-F5344CB8AC3E}">
        <p14:creationId xmlns:p14="http://schemas.microsoft.com/office/powerpoint/2010/main" val="296162368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665" y="1097294"/>
            <a:ext cx="6934200" cy="1066800"/>
          </a:xfrm>
        </p:spPr>
        <p:txBody>
          <a:bodyPr/>
          <a:lstStyle/>
          <a:p>
            <a:pPr algn="l" rtl="0"/>
            <a:r>
              <a:rPr lang="fa-IR" dirty="0" smtClean="0"/>
              <a:t>  </a:t>
            </a:r>
            <a:r>
              <a:rPr lang="en-US" dirty="0"/>
              <a:t>How are Tsunamis Generated </a:t>
            </a:r>
            <a:br>
              <a:rPr lang="en-US" dirty="0"/>
            </a:br>
            <a:r>
              <a:rPr lang="en-US" dirty="0" smtClean="0"/>
              <a:t/>
            </a:r>
            <a:br>
              <a:rPr lang="en-US" dirty="0" smtClean="0"/>
            </a:br>
            <a:r>
              <a:rPr lang="en-US" dirty="0" smtClean="0"/>
              <a:t> </a:t>
            </a:r>
            <a:endParaRPr lang="fa-IR" dirty="0"/>
          </a:p>
        </p:txBody>
      </p:sp>
      <p:sp>
        <p:nvSpPr>
          <p:cNvPr id="3" name="Content Placeholder 2"/>
          <p:cNvSpPr>
            <a:spLocks noGrp="1"/>
          </p:cNvSpPr>
          <p:nvPr>
            <p:ph idx="1"/>
          </p:nvPr>
        </p:nvSpPr>
        <p:spPr/>
        <p:txBody>
          <a:bodyPr/>
          <a:lstStyle/>
          <a:p>
            <a:pPr marL="0" indent="0">
              <a:lnSpc>
                <a:spcPct val="90000"/>
              </a:lnSpc>
              <a:buNone/>
            </a:pPr>
            <a:endParaRPr lang="en-US" sz="2000" dirty="0" smtClean="0"/>
          </a:p>
          <a:p>
            <a:pPr>
              <a:lnSpc>
                <a:spcPct val="90000"/>
              </a:lnSpc>
            </a:pPr>
            <a:endParaRPr lang="en-US" sz="2000" dirty="0"/>
          </a:p>
          <a:p>
            <a:endParaRPr lang="fa-IR" sz="2000" dirty="0"/>
          </a:p>
        </p:txBody>
      </p:sp>
      <p:sp>
        <p:nvSpPr>
          <p:cNvPr id="18" name="TextBox 17"/>
          <p:cNvSpPr txBox="1"/>
          <p:nvPr/>
        </p:nvSpPr>
        <p:spPr>
          <a:xfrm flipH="1">
            <a:off x="838200" y="1393591"/>
            <a:ext cx="6028990"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p>
            <a:pPr algn="l"/>
            <a:r>
              <a:rPr lang="en-US" sz="2000" dirty="0">
                <a:latin typeface="Times New Roman" panose="02020603050405020304" pitchFamily="18" charset="0"/>
                <a:cs typeface="Times New Roman" panose="02020603050405020304" pitchFamily="18" charset="0"/>
              </a:rPr>
              <a:t>Tsunami Sources</a:t>
            </a:r>
            <a:endParaRPr lang="fa-IR" sz="2000" b="1" dirty="0">
              <a:solidFill>
                <a:schemeClr val="bg1"/>
              </a:solidFill>
              <a:latin typeface="Times New Roman" panose="02020603050405020304" pitchFamily="18" charset="0"/>
              <a:cs typeface="Times New Roman" panose="02020603050405020304" pitchFamily="18" charset="0"/>
            </a:endParaRPr>
          </a:p>
        </p:txBody>
      </p:sp>
      <p:grpSp>
        <p:nvGrpSpPr>
          <p:cNvPr id="19" name="Group 14"/>
          <p:cNvGrpSpPr>
            <a:grpSpLocks/>
          </p:cNvGrpSpPr>
          <p:nvPr/>
        </p:nvGrpSpPr>
        <p:grpSpPr bwMode="auto">
          <a:xfrm>
            <a:off x="4600065" y="2133600"/>
            <a:ext cx="3521600" cy="1846791"/>
            <a:chOff x="365125" y="1887538"/>
            <a:chExt cx="8326438" cy="4348162"/>
          </a:xfrm>
        </p:grpSpPr>
        <p:pic>
          <p:nvPicPr>
            <p:cNvPr id="20" name="Picture 15" descr="Tsunami3D.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5" y="1887538"/>
              <a:ext cx="8326438" cy="43481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21" name="Straight Arrow Connector 20"/>
            <p:cNvCxnSpPr>
              <a:cxnSpLocks noChangeShapeType="1"/>
            </p:cNvCxnSpPr>
            <p:nvPr/>
          </p:nvCxnSpPr>
          <p:spPr bwMode="auto">
            <a:xfrm rot="5400000">
              <a:off x="1259390" y="5481238"/>
              <a:ext cx="448540" cy="2636"/>
            </a:xfrm>
            <a:prstGeom prst="straightConnector1">
              <a:avLst/>
            </a:prstGeom>
            <a:noFill/>
            <a:ln w="76200">
              <a:solidFill>
                <a:srgbClr val="D9D9D9"/>
              </a:solidFill>
              <a:round/>
              <a:headEnd/>
              <a:tailEnd type="triangle" w="med" len="med"/>
            </a:ln>
            <a:effectLst>
              <a:outerShdw dist="38100" dir="2700000" sx="103999" sy="103999" algn="tl" rotWithShape="0">
                <a:srgbClr val="BADDE1">
                  <a:alpha val="42998"/>
                </a:srgbClr>
              </a:outerShdw>
            </a:effectLst>
            <a:extLst>
              <a:ext uri="{909E8E84-426E-40DD-AFC4-6F175D3DCCD1}">
                <a14:hiddenFill xmlns:a14="http://schemas.microsoft.com/office/drawing/2010/main">
                  <a:noFill/>
                </a14:hiddenFill>
              </a:ext>
            </a:extLst>
          </p:spPr>
        </p:cxnSp>
        <p:cxnSp>
          <p:nvCxnSpPr>
            <p:cNvPr id="22" name="Straight Arrow Connector 21"/>
            <p:cNvCxnSpPr>
              <a:cxnSpLocks noChangeShapeType="1"/>
            </p:cNvCxnSpPr>
            <p:nvPr/>
          </p:nvCxnSpPr>
          <p:spPr bwMode="auto">
            <a:xfrm rot="5400000">
              <a:off x="1919445" y="5659962"/>
              <a:ext cx="448540" cy="0"/>
            </a:xfrm>
            <a:prstGeom prst="straightConnector1">
              <a:avLst/>
            </a:prstGeom>
            <a:noFill/>
            <a:ln w="76200">
              <a:solidFill>
                <a:srgbClr val="D9D9D9"/>
              </a:solidFill>
              <a:round/>
              <a:headEnd/>
              <a:tailEnd type="triangle" w="med" len="med"/>
            </a:ln>
            <a:effectLst>
              <a:outerShdw dist="38100" dir="2700000" sx="103999" sy="103999" algn="tl" rotWithShape="0">
                <a:srgbClr val="BADDE1">
                  <a:alpha val="42998"/>
                </a:srgbClr>
              </a:outerShdw>
            </a:effectLst>
            <a:extLst>
              <a:ext uri="{909E8E84-426E-40DD-AFC4-6F175D3DCCD1}">
                <a14:hiddenFill xmlns:a14="http://schemas.microsoft.com/office/drawing/2010/main">
                  <a:noFill/>
                </a14:hiddenFill>
              </a:ext>
            </a:extLst>
          </p:spPr>
        </p:cxnSp>
        <p:cxnSp>
          <p:nvCxnSpPr>
            <p:cNvPr id="23" name="Straight Arrow Connector 22"/>
            <p:cNvCxnSpPr>
              <a:cxnSpLocks noChangeShapeType="1"/>
            </p:cNvCxnSpPr>
            <p:nvPr/>
          </p:nvCxnSpPr>
          <p:spPr bwMode="auto">
            <a:xfrm rot="5400000">
              <a:off x="639216" y="5302155"/>
              <a:ext cx="445194" cy="2636"/>
            </a:xfrm>
            <a:prstGeom prst="straightConnector1">
              <a:avLst/>
            </a:prstGeom>
            <a:noFill/>
            <a:ln w="76200">
              <a:solidFill>
                <a:srgbClr val="D9D9D9"/>
              </a:solidFill>
              <a:round/>
              <a:headEnd/>
              <a:tailEnd type="triangle" w="med" len="med"/>
            </a:ln>
            <a:effectLst>
              <a:outerShdw dist="38100" dir="2700000" sx="103999" sy="103999" algn="tl" rotWithShape="0">
                <a:srgbClr val="BADDE1">
                  <a:alpha val="42998"/>
                </a:srgbClr>
              </a:outerShdw>
            </a:effectLst>
            <a:extLst>
              <a:ext uri="{909E8E84-426E-40DD-AFC4-6F175D3DCCD1}">
                <a14:hiddenFill xmlns:a14="http://schemas.microsoft.com/office/drawing/2010/main">
                  <a:noFill/>
                </a14:hiddenFill>
              </a:ext>
            </a:extLst>
          </p:spPr>
        </p:cxnSp>
        <p:cxnSp>
          <p:nvCxnSpPr>
            <p:cNvPr id="24" name="Straight Arrow Connector 12"/>
            <p:cNvCxnSpPr>
              <a:cxnSpLocks noChangeShapeType="1"/>
            </p:cNvCxnSpPr>
            <p:nvPr/>
          </p:nvCxnSpPr>
          <p:spPr bwMode="auto">
            <a:xfrm rot="16200000" flipH="1">
              <a:off x="2825750" y="5581650"/>
              <a:ext cx="457200" cy="368300"/>
            </a:xfrm>
            <a:prstGeom prst="straightConnector1">
              <a:avLst/>
            </a:prstGeom>
            <a:noFill/>
            <a:ln w="38100">
              <a:solidFill>
                <a:srgbClr val="FF6666"/>
              </a:solidFill>
              <a:round/>
              <a:headEnd/>
              <a:tailEnd type="arrow" w="sm" len="lg"/>
            </a:ln>
            <a:extLst>
              <a:ext uri="{909E8E84-426E-40DD-AFC4-6F175D3DCCD1}">
                <a14:hiddenFill xmlns:a14="http://schemas.microsoft.com/office/drawing/2010/main">
                  <a:noFill/>
                </a14:hiddenFill>
              </a:ext>
            </a:extLst>
          </p:spPr>
        </p:cxnSp>
        <p:cxnSp>
          <p:nvCxnSpPr>
            <p:cNvPr id="25" name="Straight Arrow Connector 15"/>
            <p:cNvCxnSpPr>
              <a:cxnSpLocks noChangeShapeType="1"/>
            </p:cNvCxnSpPr>
            <p:nvPr/>
          </p:nvCxnSpPr>
          <p:spPr bwMode="auto">
            <a:xfrm rot="16200000" flipV="1">
              <a:off x="3003550" y="5289550"/>
              <a:ext cx="558800" cy="419100"/>
            </a:xfrm>
            <a:prstGeom prst="straightConnector1">
              <a:avLst/>
            </a:prstGeom>
            <a:noFill/>
            <a:ln w="38100">
              <a:solidFill>
                <a:srgbClr val="FF6666"/>
              </a:solidFill>
              <a:round/>
              <a:headEnd/>
              <a:tailEnd type="arrow" w="sm" len="lg"/>
            </a:ln>
            <a:extLst>
              <a:ext uri="{909E8E84-426E-40DD-AFC4-6F175D3DCCD1}">
                <a14:hiddenFill xmlns:a14="http://schemas.microsoft.com/office/drawing/2010/main">
                  <a:noFill/>
                </a14:hiddenFill>
              </a:ext>
            </a:extLst>
          </p:spPr>
        </p:cxnSp>
      </p:grpSp>
      <p:pic>
        <p:nvPicPr>
          <p:cNvPr id="26"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965" y="2888891"/>
            <a:ext cx="3733800" cy="247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7"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0465" y="4118339"/>
            <a:ext cx="1745966"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TextBox 3"/>
          <p:cNvSpPr txBox="1"/>
          <p:nvPr/>
        </p:nvSpPr>
        <p:spPr>
          <a:xfrm>
            <a:off x="2971800" y="2211111"/>
            <a:ext cx="3962400" cy="338554"/>
          </a:xfrm>
          <a:prstGeom prst="rect">
            <a:avLst/>
          </a:prstGeom>
          <a:noFill/>
        </p:spPr>
        <p:txBody>
          <a:bodyPr wrap="square" rtlCol="1">
            <a:spAutoFit/>
          </a:bodyPr>
          <a:lstStyle>
            <a:defPPr>
              <a:defRPr lang="en-US"/>
            </a:defPPr>
            <a:lvl1pPr>
              <a:defRPr sz="1600" b="1">
                <a:solidFill>
                  <a:srgbClr val="C00000"/>
                </a:solidFill>
                <a:latin typeface="Times New Roman" panose="02020603050405020304" pitchFamily="18" charset="0"/>
                <a:cs typeface="Times New Roman" panose="02020603050405020304" pitchFamily="18" charset="0"/>
              </a:defRPr>
            </a:lvl1pPr>
          </a:lstStyle>
          <a:p>
            <a:pPr algn="l" rtl="0"/>
            <a:r>
              <a:rPr lang="en-US" dirty="0"/>
              <a:t>I) Earthquakes</a:t>
            </a:r>
            <a:endParaRPr lang="fa-IR" dirty="0"/>
          </a:p>
        </p:txBody>
      </p:sp>
      <p:sp>
        <p:nvSpPr>
          <p:cNvPr id="15" name="TextBox 14"/>
          <p:cNvSpPr txBox="1"/>
          <p:nvPr/>
        </p:nvSpPr>
        <p:spPr>
          <a:xfrm>
            <a:off x="1389905" y="5508427"/>
            <a:ext cx="3962400" cy="338554"/>
          </a:xfrm>
          <a:prstGeom prst="rect">
            <a:avLst/>
          </a:prstGeom>
          <a:noFill/>
        </p:spPr>
        <p:txBody>
          <a:bodyPr wrap="square" rtlCol="1">
            <a:spAutoFit/>
          </a:bodyPr>
          <a:lstStyle>
            <a:defPPr>
              <a:defRPr lang="en-US"/>
            </a:defPPr>
            <a:lvl1pPr algn="l" rtl="0">
              <a:defRPr sz="1600" b="1">
                <a:solidFill>
                  <a:srgbClr val="C00000"/>
                </a:solidFill>
                <a:latin typeface="Times New Roman" panose="02020603050405020304" pitchFamily="18" charset="0"/>
                <a:cs typeface="Times New Roman" panose="02020603050405020304" pitchFamily="18" charset="0"/>
              </a:defRPr>
            </a:lvl1pPr>
          </a:lstStyle>
          <a:p>
            <a:r>
              <a:rPr lang="en-US" dirty="0"/>
              <a:t>II) Mass Movement</a:t>
            </a:r>
            <a:endParaRPr lang="fa-IR" dirty="0"/>
          </a:p>
        </p:txBody>
      </p:sp>
      <p:sp>
        <p:nvSpPr>
          <p:cNvPr id="16" name="TextBox 15"/>
          <p:cNvSpPr txBox="1"/>
          <p:nvPr/>
        </p:nvSpPr>
        <p:spPr>
          <a:xfrm>
            <a:off x="4885990" y="6372292"/>
            <a:ext cx="3962400" cy="338554"/>
          </a:xfrm>
          <a:prstGeom prst="rect">
            <a:avLst/>
          </a:prstGeom>
          <a:noFill/>
        </p:spPr>
        <p:txBody>
          <a:bodyPr wrap="square" rtlCol="1">
            <a:spAutoFit/>
          </a:bodyPr>
          <a:lstStyle>
            <a:defPPr>
              <a:defRPr lang="en-US"/>
            </a:defPPr>
            <a:lvl1pPr algn="l" rtl="0">
              <a:defRPr sz="1600" b="1">
                <a:solidFill>
                  <a:srgbClr val="C00000"/>
                </a:solidFill>
                <a:latin typeface="Times New Roman" panose="02020603050405020304" pitchFamily="18" charset="0"/>
                <a:cs typeface="Times New Roman" panose="02020603050405020304" pitchFamily="18" charset="0"/>
              </a:defRPr>
            </a:lvl1pPr>
          </a:lstStyle>
          <a:p>
            <a:r>
              <a:rPr lang="en-US" dirty="0"/>
              <a:t>III) Extraterrestrial Impacts</a:t>
            </a:r>
            <a:endParaRPr lang="fa-IR" dirty="0"/>
          </a:p>
        </p:txBody>
      </p:sp>
      <p:sp>
        <p:nvSpPr>
          <p:cNvPr id="5" name="Slide Number Placeholder 4"/>
          <p:cNvSpPr>
            <a:spLocks noGrp="1"/>
          </p:cNvSpPr>
          <p:nvPr>
            <p:ph type="sldNum" sz="quarter" idx="12"/>
          </p:nvPr>
        </p:nvSpPr>
        <p:spPr/>
        <p:txBody>
          <a:bodyPr/>
          <a:lstStyle/>
          <a:p>
            <a:pPr>
              <a:defRPr/>
            </a:pPr>
            <a:fld id="{1CB13C5A-D108-44AE-9FC9-8F57B378148F}" type="slidenum">
              <a:rPr lang="en-US" smtClean="0"/>
              <a:pPr>
                <a:defRPr/>
              </a:pPr>
              <a:t>8</a:t>
            </a:fld>
            <a:endParaRPr lang="en-US"/>
          </a:p>
        </p:txBody>
      </p:sp>
    </p:spTree>
    <p:extLst>
      <p:ext uri="{BB962C8B-B14F-4D97-AF65-F5344CB8AC3E}">
        <p14:creationId xmlns:p14="http://schemas.microsoft.com/office/powerpoint/2010/main" val="287738040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AutoShape 2"/>
          <p:cNvSpPr>
            <a:spLocks noGrp="1" noChangeArrowheads="1"/>
          </p:cNvSpPr>
          <p:nvPr>
            <p:ph type="title"/>
          </p:nvPr>
        </p:nvSpPr>
        <p:spPr/>
        <p:txBody>
          <a:bodyPr/>
          <a:lstStyle/>
          <a:p>
            <a:pPr algn="l" rtl="0" eaLnBrk="1" hangingPunct="1"/>
            <a:r>
              <a:rPr lang="en-US" dirty="0"/>
              <a:t>How are Tsunamis Generated</a:t>
            </a:r>
            <a:r>
              <a:rPr lang="en-US" dirty="0" smtClean="0">
                <a:solidFill>
                  <a:srgbClr val="006666"/>
                </a:solidFill>
              </a:rPr>
              <a:t/>
            </a:r>
            <a:br>
              <a:rPr lang="en-US" dirty="0" smtClean="0">
                <a:solidFill>
                  <a:srgbClr val="006666"/>
                </a:solidFill>
              </a:rPr>
            </a:br>
            <a:endParaRPr lang="en-US" altLang="zh-TW" b="0" dirty="0" smtClean="0">
              <a:solidFill>
                <a:srgbClr val="006666"/>
              </a:solidFill>
              <a:ea typeface="PMingLiU" pitchFamily="18" charset="-120"/>
            </a:endParaRPr>
          </a:p>
        </p:txBody>
      </p:sp>
      <p:sp>
        <p:nvSpPr>
          <p:cNvPr id="7171" name="Rectangle 3"/>
          <p:cNvSpPr>
            <a:spLocks noGrp="1" noChangeArrowheads="1"/>
          </p:cNvSpPr>
          <p:nvPr>
            <p:ph type="body" idx="1"/>
          </p:nvPr>
        </p:nvSpPr>
        <p:spPr>
          <a:xfrm>
            <a:off x="838200" y="2057400"/>
            <a:ext cx="8207829" cy="3724275"/>
          </a:xfrm>
        </p:spPr>
        <p:txBody>
          <a:bodyPr/>
          <a:lstStyle/>
          <a:p>
            <a:pPr marL="0" indent="0" algn="l" rtl="0" eaLnBrk="1" hangingPunct="1">
              <a:lnSpc>
                <a:spcPct val="80000"/>
              </a:lnSpc>
              <a:buNone/>
            </a:pPr>
            <a:r>
              <a:rPr lang="en-US" sz="1800" b="1" kern="1200" dirty="0" smtClean="0">
                <a:latin typeface="Arial" pitchFamily="34" charset="0"/>
                <a:cs typeface="B Mehr" pitchFamily="2" charset="-78"/>
              </a:rPr>
              <a:t>Plate tectonics</a:t>
            </a:r>
            <a:r>
              <a:rPr lang="en-US" sz="1800" dirty="0" smtClean="0"/>
              <a:t>: </a:t>
            </a:r>
          </a:p>
          <a:p>
            <a:pPr marL="0" indent="0" algn="just" rtl="0" eaLnBrk="1" hangingPunct="1">
              <a:lnSpc>
                <a:spcPct val="80000"/>
              </a:lnSpc>
              <a:buNone/>
            </a:pPr>
            <a:r>
              <a:rPr lang="en-US" sz="1800" dirty="0" smtClean="0"/>
              <a:t>is a scientific theory that describes the large-scale motions of Earth's lithosphere. The lithosphere is broken up into tectonic plates. On Earth, there are seven or eight major plates (depending on how they are defined) and many minor plates. Where plates meet, their relative motion determines the type of boundary: convergent, divergent, or transform.</a:t>
            </a:r>
          </a:p>
          <a:p>
            <a:pPr marL="0" indent="0" eaLnBrk="1" hangingPunct="1">
              <a:lnSpc>
                <a:spcPct val="80000"/>
              </a:lnSpc>
              <a:buNone/>
            </a:pPr>
            <a:endParaRPr lang="en-US" altLang="zh-TW" sz="1700" dirty="0" smtClean="0">
              <a:solidFill>
                <a:srgbClr val="4D4D4D"/>
              </a:solidFill>
              <a:ea typeface="PMingLiU" pitchFamily="18" charset="-120"/>
            </a:endParaRPr>
          </a:p>
        </p:txBody>
      </p:sp>
      <p:sp>
        <p:nvSpPr>
          <p:cNvPr id="5" name="TextBox 4"/>
          <p:cNvSpPr txBox="1"/>
          <p:nvPr/>
        </p:nvSpPr>
        <p:spPr>
          <a:xfrm flipH="1">
            <a:off x="838200" y="1371600"/>
            <a:ext cx="3276600" cy="400110"/>
          </a:xfrm>
          <a:prstGeom prst="rect">
            <a:avLst/>
          </a:prstGeom>
          <a:gradFill flip="none" rotWithShape="1">
            <a:gsLst>
              <a:gs pos="68000">
                <a:schemeClr val="accent6"/>
              </a:gs>
              <a:gs pos="8000">
                <a:schemeClr val="bg1"/>
              </a:gs>
              <a:gs pos="59000">
                <a:schemeClr val="accent6"/>
              </a:gs>
            </a:gsLst>
            <a:lin ang="0" scaled="1"/>
            <a:tileRect/>
          </a:gradFill>
          <a:ln cap="rnd">
            <a:noFill/>
          </a:ln>
        </p:spPr>
        <p:txBody>
          <a:bodyPr wrap="square" rtlCol="1">
            <a:spAutoFit/>
          </a:bodyPr>
          <a:lstStyle/>
          <a:p>
            <a:pPr algn="l" rtl="0"/>
            <a:r>
              <a:rPr lang="en-US" sz="2000" dirty="0">
                <a:latin typeface="Times New Roman" panose="02020603050405020304" pitchFamily="18" charset="0"/>
                <a:cs typeface="Times New Roman" panose="02020603050405020304" pitchFamily="18" charset="0"/>
              </a:rPr>
              <a:t>Tsunami Earthquakes</a:t>
            </a:r>
            <a:endParaRPr lang="fa-IR" sz="2000" b="1" dirty="0">
              <a:solidFill>
                <a:schemeClr val="bg1"/>
              </a:solidFill>
              <a:latin typeface="Times New Roman" panose="02020603050405020304" pitchFamily="18" charset="0"/>
              <a:cs typeface="Times New Roman" panose="02020603050405020304" pitchFamily="18" charset="0"/>
            </a:endParaRPr>
          </a:p>
        </p:txBody>
      </p:sp>
      <p:pic>
        <p:nvPicPr>
          <p:cNvPr id="7" name="Picture 6" descr="C:\Users\Reza_System\Desktop\usn-research-laboratory-plate-boundary-depiction.g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161" y="3436682"/>
            <a:ext cx="4739633" cy="3257121"/>
          </a:xfrm>
          <a:prstGeom prst="rect">
            <a:avLst/>
          </a:prstGeom>
          <a:noFill/>
          <a:ln>
            <a:noFill/>
          </a:ln>
        </p:spPr>
      </p:pic>
      <p:sp>
        <p:nvSpPr>
          <p:cNvPr id="3" name="TextBox 2"/>
          <p:cNvSpPr txBox="1"/>
          <p:nvPr/>
        </p:nvSpPr>
        <p:spPr>
          <a:xfrm>
            <a:off x="5577832" y="3437791"/>
            <a:ext cx="3582507" cy="2973122"/>
          </a:xfrm>
          <a:prstGeom prst="rect">
            <a:avLst/>
          </a:prstGeom>
          <a:noFill/>
        </p:spPr>
        <p:txBody>
          <a:bodyPr wrap="square" rtlCol="1">
            <a:spAutoFit/>
          </a:bodyPr>
          <a:lstStyle/>
          <a:p>
            <a:pPr algn="just" rtl="0" eaLnBrk="1" hangingPunct="1">
              <a:lnSpc>
                <a:spcPct val="80000"/>
              </a:lnSpc>
            </a:pPr>
            <a:r>
              <a:rPr lang="en-US" b="1" dirty="0" err="1" smtClean="0"/>
              <a:t>Subduction</a:t>
            </a:r>
            <a:r>
              <a:rPr lang="en-US" b="1" dirty="0" smtClean="0"/>
              <a:t>:</a:t>
            </a:r>
            <a:r>
              <a:rPr lang="en-US" dirty="0"/>
              <a:t> </a:t>
            </a:r>
            <a:endParaRPr lang="en-US" dirty="0" smtClean="0"/>
          </a:p>
          <a:p>
            <a:pPr algn="just" rtl="0" eaLnBrk="1" hangingPunct="1">
              <a:lnSpc>
                <a:spcPct val="80000"/>
              </a:lnSpc>
            </a:pPr>
            <a:r>
              <a:rPr lang="en-US" dirty="0">
                <a:latin typeface="Times New Roman" panose="02020603050405020304" pitchFamily="18" charset="0"/>
                <a:cs typeface="Times New Roman" panose="02020603050405020304" pitchFamily="18" charset="0"/>
              </a:rPr>
              <a:t>is the process that takes place at convergent boundaries by which one tectonic plate moves under another tectonic plate and sinks into the mantle as the plates converge. Regions where this process occurs are known as </a:t>
            </a:r>
            <a:r>
              <a:rPr lang="en-US" dirty="0" err="1">
                <a:latin typeface="Times New Roman" panose="02020603050405020304" pitchFamily="18" charset="0"/>
                <a:cs typeface="Times New Roman" panose="02020603050405020304" pitchFamily="18" charset="0"/>
              </a:rPr>
              <a:t>subduction</a:t>
            </a:r>
            <a:r>
              <a:rPr lang="en-US" dirty="0">
                <a:latin typeface="Times New Roman" panose="02020603050405020304" pitchFamily="18" charset="0"/>
                <a:cs typeface="Times New Roman" panose="02020603050405020304" pitchFamily="18" charset="0"/>
              </a:rPr>
              <a:t> zones. Rates of </a:t>
            </a:r>
            <a:r>
              <a:rPr lang="en-US" dirty="0" err="1">
                <a:latin typeface="Times New Roman" panose="02020603050405020304" pitchFamily="18" charset="0"/>
                <a:cs typeface="Times New Roman" panose="02020603050405020304" pitchFamily="18" charset="0"/>
              </a:rPr>
              <a:t>subduction</a:t>
            </a:r>
            <a:r>
              <a:rPr lang="en-US" dirty="0">
                <a:latin typeface="Times New Roman" panose="02020603050405020304" pitchFamily="18" charset="0"/>
                <a:cs typeface="Times New Roman" panose="02020603050405020304" pitchFamily="18" charset="0"/>
              </a:rPr>
              <a:t> are typically centimeters per year, with the average rate of convergence being approximately two to eight centimeters per year.</a:t>
            </a:r>
          </a:p>
        </p:txBody>
      </p:sp>
      <p:pic>
        <p:nvPicPr>
          <p:cNvPr id="1026" name="Picture 295" descr="Description: C:\Users\Reza_System\Desktop\pacific-northwest-subduction-zone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6666" y="3352800"/>
            <a:ext cx="1725934" cy="1126651"/>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bwMode="auto">
          <a:xfrm>
            <a:off x="3188977" y="4781937"/>
            <a:ext cx="1143000" cy="996192"/>
          </a:xfrm>
          <a:prstGeom prst="ellipse">
            <a:avLst/>
          </a:prstGeom>
          <a:noFill/>
          <a:ln w="19050" cap="flat" cmpd="sng" algn="ctr">
            <a:solidFill>
              <a:srgbClr val="C00000"/>
            </a:solid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6" name="Straight Arrow Connector 5"/>
          <p:cNvCxnSpPr/>
          <p:nvPr/>
        </p:nvCxnSpPr>
        <p:spPr bwMode="auto">
          <a:xfrm flipV="1">
            <a:off x="3950977" y="3951157"/>
            <a:ext cx="512440" cy="791318"/>
          </a:xfrm>
          <a:prstGeom prst="straightConnector1">
            <a:avLst/>
          </a:prstGeom>
          <a:ln w="28575">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2" name="Slide Number Placeholder 1"/>
          <p:cNvSpPr>
            <a:spLocks noGrp="1"/>
          </p:cNvSpPr>
          <p:nvPr>
            <p:ph type="sldNum" sz="quarter" idx="12"/>
          </p:nvPr>
        </p:nvSpPr>
        <p:spPr/>
        <p:txBody>
          <a:bodyPr/>
          <a:lstStyle/>
          <a:p>
            <a:pPr>
              <a:defRPr/>
            </a:pPr>
            <a:fld id="{1CB13C5A-D108-44AE-9FC9-8F57B378148F}" type="slidenum">
              <a:rPr lang="en-US" smtClean="0"/>
              <a:pPr>
                <a:defRPr/>
              </a:pPr>
              <a:t>9</a:t>
            </a:fld>
            <a:endParaRPr 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randombar(horizontal)">
                                      <p:cBhvr>
                                        <p:cTn id="7" dur="600">
                                          <p:stCondLst>
                                            <p:cond delay="0"/>
                                          </p:stCondLst>
                                        </p:cTn>
                                        <p:tgtEl>
                                          <p:spTgt spid="64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050758"/>
            <a:ext cx="6934200" cy="1066800"/>
          </a:xfrm>
        </p:spPr>
        <p:txBody>
          <a:bodyPr/>
          <a:lstStyle/>
          <a:p>
            <a:pPr algn="l" rtl="0"/>
            <a:r>
              <a:rPr lang="en-US" dirty="0"/>
              <a:t>Distant Tsunami and Local Tsunami </a:t>
            </a:r>
            <a:br>
              <a:rPr lang="en-US" dirty="0"/>
            </a:br>
            <a:r>
              <a:rPr lang="fa-IR" dirty="0" smtClean="0"/>
              <a:t/>
            </a:r>
            <a:br>
              <a:rPr lang="fa-IR" dirty="0" smtClean="0"/>
            </a:br>
            <a:endParaRPr lang="fa-IR" dirty="0"/>
          </a:p>
        </p:txBody>
      </p:sp>
      <p:sp>
        <p:nvSpPr>
          <p:cNvPr id="3" name="Content Placeholder 2"/>
          <p:cNvSpPr>
            <a:spLocks noGrp="1"/>
          </p:cNvSpPr>
          <p:nvPr>
            <p:ph idx="1"/>
          </p:nvPr>
        </p:nvSpPr>
        <p:spPr>
          <a:xfrm>
            <a:off x="745708" y="2027189"/>
            <a:ext cx="7339263" cy="4449811"/>
          </a:xfrm>
        </p:spPr>
        <p:txBody>
          <a:bodyPr/>
          <a:lstStyle/>
          <a:p>
            <a:pPr algn="l" rtl="0"/>
            <a:r>
              <a:rPr lang="en-US" sz="2000" dirty="0"/>
              <a:t>A tsunami generated near a coast </a:t>
            </a:r>
            <a:r>
              <a:rPr lang="en-US" sz="2000" dirty="0" smtClean="0"/>
              <a:t>is called </a:t>
            </a:r>
            <a:r>
              <a:rPr lang="en-US" sz="2000" dirty="0"/>
              <a:t>“Local Tsunami,” and can hit the coast soon </a:t>
            </a:r>
            <a:r>
              <a:rPr lang="en-US" sz="2000" dirty="0" smtClean="0"/>
              <a:t>after the </a:t>
            </a:r>
            <a:r>
              <a:rPr lang="en-US" sz="2000" dirty="0"/>
              <a:t>earthquake</a:t>
            </a:r>
            <a:r>
              <a:rPr lang="en-US" sz="2000" dirty="0" smtClean="0"/>
              <a:t>.</a:t>
            </a:r>
          </a:p>
          <a:p>
            <a:pPr algn="l" rtl="0"/>
            <a:r>
              <a:rPr lang="en-US" sz="2000" dirty="0"/>
              <a:t>Source is near community </a:t>
            </a:r>
          </a:p>
          <a:p>
            <a:pPr algn="l" rtl="0"/>
            <a:r>
              <a:rPr lang="en-US" sz="2000" dirty="0"/>
              <a:t>Waves arrive within minutes</a:t>
            </a:r>
          </a:p>
          <a:p>
            <a:pPr algn="l" rtl="0"/>
            <a:r>
              <a:rPr lang="en-US" sz="2000" dirty="0"/>
              <a:t>In earthquake-generated tsunami, likely occurrences prior to wave arrival onto land:</a:t>
            </a:r>
          </a:p>
          <a:p>
            <a:pPr lvl="1" algn="l" rtl="0"/>
            <a:r>
              <a:rPr lang="en-US" sz="2000" dirty="0">
                <a:ea typeface="+mn-ea"/>
              </a:rPr>
              <a:t>Strong ground shaking resulting in building damage</a:t>
            </a:r>
          </a:p>
          <a:p>
            <a:pPr lvl="1" algn="l" rtl="0"/>
            <a:r>
              <a:rPr lang="en-US" sz="2000" dirty="0">
                <a:ea typeface="+mn-ea"/>
              </a:rPr>
              <a:t>Rapid sea level changes</a:t>
            </a:r>
          </a:p>
          <a:p>
            <a:pPr lvl="1" algn="l" rtl="0"/>
            <a:r>
              <a:rPr lang="en-US" sz="2000" dirty="0">
                <a:ea typeface="+mn-ea"/>
              </a:rPr>
              <a:t>Land level changes </a:t>
            </a:r>
          </a:p>
          <a:p>
            <a:pPr marL="457200" lvl="1" indent="0" algn="l" rtl="0">
              <a:buNone/>
            </a:pPr>
            <a:r>
              <a:rPr lang="en-US" sz="2000" dirty="0">
                <a:ea typeface="+mn-ea"/>
              </a:rPr>
              <a:t>(rupture, subsidence, uplift)</a:t>
            </a:r>
          </a:p>
          <a:p>
            <a:pPr algn="l" rtl="0"/>
            <a:endParaRPr lang="fa-IR" sz="1800" dirty="0" smtClean="0"/>
          </a:p>
          <a:p>
            <a:pPr algn="l" rtl="0"/>
            <a:r>
              <a:rPr lang="en-US" sz="1800" dirty="0" smtClean="0"/>
              <a:t>Example: </a:t>
            </a:r>
            <a:r>
              <a:rPr lang="en-US" sz="1800" b="1" dirty="0"/>
              <a:t>The </a:t>
            </a:r>
            <a:r>
              <a:rPr lang="en-US" sz="1800" b="1" dirty="0" err="1"/>
              <a:t>Makran</a:t>
            </a:r>
            <a:r>
              <a:rPr lang="en-US" sz="1800" b="1" dirty="0"/>
              <a:t> </a:t>
            </a:r>
            <a:r>
              <a:rPr lang="en-US" sz="1800" b="1" dirty="0" smtClean="0"/>
              <a:t>tsunami</a:t>
            </a:r>
          </a:p>
          <a:p>
            <a:pPr marL="0" indent="0" algn="l" rtl="0">
              <a:buNone/>
            </a:pPr>
            <a:r>
              <a:rPr lang="en-US" sz="1800" b="1" dirty="0"/>
              <a:t> </a:t>
            </a:r>
            <a:r>
              <a:rPr lang="en-US" sz="1800" b="1" dirty="0" smtClean="0"/>
              <a:t>                          </a:t>
            </a:r>
            <a:r>
              <a:rPr lang="en-US" sz="1800" b="1" dirty="0"/>
              <a:t>of 1945</a:t>
            </a:r>
          </a:p>
          <a:p>
            <a:pPr algn="l" rtl="0"/>
            <a:endParaRPr lang="en-US" sz="1800" dirty="0" smtClean="0"/>
          </a:p>
        </p:txBody>
      </p:sp>
      <p:sp>
        <p:nvSpPr>
          <p:cNvPr id="5" name="TextBox 4"/>
          <p:cNvSpPr txBox="1"/>
          <p:nvPr/>
        </p:nvSpPr>
        <p:spPr>
          <a:xfrm flipH="1">
            <a:off x="838200" y="1371600"/>
            <a:ext cx="3407229" cy="400110"/>
          </a:xfrm>
          <a:prstGeom prst="rect">
            <a:avLst/>
          </a:prstGeom>
          <a:gradFill flip="none" rotWithShape="1">
            <a:gsLst>
              <a:gs pos="0">
                <a:schemeClr val="bg1"/>
              </a:gs>
              <a:gs pos="56000">
                <a:schemeClr val="accent6"/>
              </a:gs>
              <a:gs pos="0">
                <a:schemeClr val="bg1"/>
              </a:gs>
              <a:gs pos="55000">
                <a:schemeClr val="accent6"/>
              </a:gs>
            </a:gsLst>
            <a:lin ang="0" scaled="1"/>
            <a:tileRect/>
          </a:gradFill>
          <a:ln cap="rnd">
            <a:noFill/>
          </a:ln>
        </p:spPr>
        <p:txBody>
          <a:bodyPr wrap="square" rtlCol="1">
            <a:spAutoFit/>
          </a:bodyPr>
          <a:lstStyle/>
          <a:p>
            <a:pPr algn="l" rtl="0"/>
            <a:r>
              <a:rPr lang="en-US" sz="2000" dirty="0">
                <a:latin typeface="Times New Roman" panose="02020603050405020304" pitchFamily="18" charset="0"/>
                <a:cs typeface="Times New Roman" panose="02020603050405020304" pitchFamily="18" charset="0"/>
              </a:rPr>
              <a:t>Local tsunamis</a:t>
            </a:r>
            <a:endParaRPr lang="fa-IR" sz="2000" b="1" dirty="0">
              <a:solidFill>
                <a:schemeClr val="bg1"/>
              </a:solidFill>
              <a:latin typeface="Times New Roman" panose="02020603050405020304" pitchFamily="18" charset="0"/>
              <a:cs typeface="Times New Roman" panose="02020603050405020304" pitchFamily="18" charset="0"/>
            </a:endParaRPr>
          </a:p>
        </p:txBody>
      </p:sp>
      <p:pic>
        <p:nvPicPr>
          <p:cNvPr id="1026" name="Picture 2" descr="C:\Users\Reza_System\Desktop\1945.PNG"/>
          <p:cNvPicPr>
            <a:picLocks noChangeAspect="1" noChangeArrowheads="1"/>
          </p:cNvPicPr>
          <p:nvPr/>
        </p:nvPicPr>
        <p:blipFill rotWithShape="1">
          <a:blip r:embed="rId2">
            <a:extLst>
              <a:ext uri="{28A0092B-C50C-407E-A947-70E740481C1C}">
                <a14:useLocalDpi xmlns:a14="http://schemas.microsoft.com/office/drawing/2010/main" val="0"/>
              </a:ext>
            </a:extLst>
          </a:blip>
          <a:srcRect t="13348" r="16719" b="9865"/>
          <a:stretch/>
        </p:blipFill>
        <p:spPr bwMode="auto">
          <a:xfrm>
            <a:off x="4572000" y="4495800"/>
            <a:ext cx="4572000" cy="2362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00600" y="6370875"/>
            <a:ext cx="3358566" cy="523220"/>
          </a:xfrm>
          <a:prstGeom prst="rect">
            <a:avLst/>
          </a:prstGeom>
          <a:noFill/>
        </p:spPr>
        <p:txBody>
          <a:bodyPr wrap="square" rtlCol="1">
            <a:spAutoFit/>
          </a:bodyPr>
          <a:lstStyle/>
          <a:p>
            <a:pPr algn="l" rtl="0"/>
            <a:r>
              <a:rPr lang="en-US" sz="1400" b="1" dirty="0">
                <a:solidFill>
                  <a:schemeClr val="accent3"/>
                </a:solidFill>
                <a:effectLst>
                  <a:outerShdw blurRad="38100" dist="38100" dir="2700000" algn="tl">
                    <a:srgbClr val="000000">
                      <a:alpha val="43137"/>
                    </a:srgbClr>
                  </a:outerShdw>
                </a:effectLst>
                <a:cs typeface="2  Mitra" pitchFamily="2" charset="-78"/>
              </a:rPr>
              <a:t>The </a:t>
            </a:r>
            <a:r>
              <a:rPr lang="en-US" sz="1400" b="1" dirty="0" smtClean="0">
                <a:solidFill>
                  <a:schemeClr val="accent3"/>
                </a:solidFill>
                <a:effectLst>
                  <a:outerShdw blurRad="38100" dist="38100" dir="2700000" algn="tl">
                    <a:srgbClr val="000000">
                      <a:alpha val="43137"/>
                    </a:srgbClr>
                  </a:outerShdw>
                </a:effectLst>
                <a:cs typeface="2  Mitra" pitchFamily="2" charset="-78"/>
              </a:rPr>
              <a:t>tsunami of 1945 </a:t>
            </a:r>
            <a:r>
              <a:rPr lang="en-US" sz="1400" b="1" dirty="0" err="1" smtClean="0">
                <a:solidFill>
                  <a:schemeClr val="accent3"/>
                </a:solidFill>
                <a:effectLst>
                  <a:outerShdw blurRad="38100" dist="38100" dir="2700000" algn="tl">
                    <a:srgbClr val="000000">
                      <a:alpha val="43137"/>
                    </a:srgbClr>
                  </a:outerShdw>
                </a:effectLst>
                <a:cs typeface="2  Mitra" pitchFamily="2" charset="-78"/>
              </a:rPr>
              <a:t>Makran</a:t>
            </a:r>
            <a:r>
              <a:rPr lang="en-US" sz="1400" b="1" dirty="0" smtClean="0">
                <a:solidFill>
                  <a:schemeClr val="accent3"/>
                </a:solidFill>
                <a:effectLst>
                  <a:outerShdw blurRad="38100" dist="38100" dir="2700000" algn="tl">
                    <a:srgbClr val="000000">
                      <a:alpha val="43137"/>
                    </a:srgbClr>
                  </a:outerShdw>
                </a:effectLst>
                <a:cs typeface="2  Mitra" pitchFamily="2" charset="-78"/>
              </a:rPr>
              <a:t> Zone Modeled by MIKE 21 FM</a:t>
            </a:r>
            <a:endParaRPr lang="en-US" sz="1400" b="1" dirty="0">
              <a:solidFill>
                <a:schemeClr val="accent3"/>
              </a:solidFill>
              <a:effectLst>
                <a:outerShdw blurRad="38100" dist="38100" dir="2700000" algn="tl">
                  <a:srgbClr val="000000">
                    <a:alpha val="43137"/>
                  </a:srgbClr>
                </a:outerShdw>
              </a:effectLst>
              <a:cs typeface="2  Mitra" pitchFamily="2" charset="-78"/>
            </a:endParaRPr>
          </a:p>
        </p:txBody>
      </p:sp>
      <p:sp>
        <p:nvSpPr>
          <p:cNvPr id="6" name="Slide Number Placeholder 5"/>
          <p:cNvSpPr>
            <a:spLocks noGrp="1"/>
          </p:cNvSpPr>
          <p:nvPr>
            <p:ph type="sldNum" sz="quarter" idx="12"/>
          </p:nvPr>
        </p:nvSpPr>
        <p:spPr/>
        <p:txBody>
          <a:bodyPr/>
          <a:lstStyle/>
          <a:p>
            <a:pPr>
              <a:defRPr/>
            </a:pPr>
            <a:fld id="{1CB13C5A-D108-44AE-9FC9-8F57B378148F}" type="slidenum">
              <a:rPr lang="en-US" smtClean="0"/>
              <a:pPr>
                <a:defRPr/>
              </a:pPr>
              <a:t>10</a:t>
            </a:fld>
            <a:endParaRPr lang="en-US"/>
          </a:p>
        </p:txBody>
      </p:sp>
    </p:spTree>
    <p:extLst>
      <p:ext uri="{BB962C8B-B14F-4D97-AF65-F5344CB8AC3E}">
        <p14:creationId xmlns:p14="http://schemas.microsoft.com/office/powerpoint/2010/main" val="128115081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a:t>Distant Tsunami and Local Tsunami</a:t>
            </a:r>
            <a:r>
              <a:rPr lang="fa-IR" dirty="0" smtClean="0"/>
              <a:t/>
            </a:r>
            <a:br>
              <a:rPr lang="fa-IR" dirty="0" smtClean="0"/>
            </a:br>
            <a:endParaRPr lang="fa-IR" dirty="0"/>
          </a:p>
        </p:txBody>
      </p:sp>
      <p:sp>
        <p:nvSpPr>
          <p:cNvPr id="3" name="Content Placeholder 2"/>
          <p:cNvSpPr>
            <a:spLocks noGrp="1"/>
          </p:cNvSpPr>
          <p:nvPr>
            <p:ph idx="1"/>
          </p:nvPr>
        </p:nvSpPr>
        <p:spPr>
          <a:xfrm>
            <a:off x="701305" y="2057400"/>
            <a:ext cx="4785095" cy="3724275"/>
          </a:xfrm>
        </p:spPr>
        <p:txBody>
          <a:bodyPr/>
          <a:lstStyle/>
          <a:p>
            <a:pPr algn="just" rtl="0"/>
            <a:r>
              <a:rPr lang="en-US" sz="1800" dirty="0"/>
              <a:t>A </a:t>
            </a:r>
            <a:r>
              <a:rPr lang="en-US" sz="1800" dirty="0" smtClean="0"/>
              <a:t>tsunami propagating </a:t>
            </a:r>
            <a:r>
              <a:rPr lang="en-US" sz="1800" dirty="0"/>
              <a:t>from afar is called “Distant Tsunami” </a:t>
            </a:r>
            <a:r>
              <a:rPr lang="en-US" sz="1800" dirty="0" smtClean="0"/>
              <a:t>or </a:t>
            </a:r>
            <a:r>
              <a:rPr lang="en-US" sz="1800" dirty="0" err="1" smtClean="0"/>
              <a:t>Teletsunami</a:t>
            </a:r>
            <a:r>
              <a:rPr lang="en-US" sz="1800" dirty="0" smtClean="0"/>
              <a:t>.”</a:t>
            </a:r>
            <a:endParaRPr lang="fa-IR" sz="1800" dirty="0" smtClean="0"/>
          </a:p>
          <a:p>
            <a:pPr algn="just" rtl="0"/>
            <a:r>
              <a:rPr lang="fa-IR" sz="1800" dirty="0" smtClean="0"/>
              <a:t> </a:t>
            </a:r>
            <a:r>
              <a:rPr lang="en-US" sz="1800" dirty="0" smtClean="0"/>
              <a:t>Source far from </a:t>
            </a:r>
            <a:r>
              <a:rPr lang="en-US" sz="1800" dirty="0"/>
              <a:t>community (1000s km away)</a:t>
            </a:r>
          </a:p>
          <a:p>
            <a:pPr algn="just" rtl="0"/>
            <a:r>
              <a:rPr lang="en-US" sz="1800" dirty="0"/>
              <a:t>Waves arrive in </a:t>
            </a:r>
            <a:r>
              <a:rPr lang="en-US" sz="1800" dirty="0" smtClean="0"/>
              <a:t>hours</a:t>
            </a:r>
          </a:p>
          <a:p>
            <a:pPr algn="just" rtl="0"/>
            <a:r>
              <a:rPr lang="en-US" sz="1800" dirty="0"/>
              <a:t>The 2004 Indian Ocean Tsunami was </a:t>
            </a:r>
            <a:r>
              <a:rPr lang="en-US" sz="1800" dirty="0" smtClean="0"/>
              <a:t>a local </a:t>
            </a:r>
            <a:r>
              <a:rPr lang="en-US" sz="1800" dirty="0"/>
              <a:t>tsunami for Sumatra Island, Indonesia, and was </a:t>
            </a:r>
            <a:r>
              <a:rPr lang="en-US" sz="1800" dirty="0" smtClean="0"/>
              <a:t>a distant </a:t>
            </a:r>
            <a:r>
              <a:rPr lang="en-US" sz="1800" dirty="0"/>
              <a:t>tsunami </a:t>
            </a:r>
            <a:r>
              <a:rPr lang="en-US" sz="1800" dirty="0" smtClean="0"/>
              <a:t>for </a:t>
            </a:r>
            <a:r>
              <a:rPr lang="en-US" sz="1800" dirty="0"/>
              <a:t>Thailand, </a:t>
            </a:r>
            <a:r>
              <a:rPr lang="en-US" sz="1800" dirty="0" smtClean="0"/>
              <a:t>Sri </a:t>
            </a:r>
            <a:r>
              <a:rPr lang="en-US" sz="1800" dirty="0"/>
              <a:t>Lanka and other </a:t>
            </a:r>
            <a:r>
              <a:rPr lang="en-US" sz="1800" dirty="0" smtClean="0"/>
              <a:t>rim countries </a:t>
            </a:r>
            <a:r>
              <a:rPr lang="en-US" sz="1800" dirty="0"/>
              <a:t>of the Indian Ocean.</a:t>
            </a:r>
          </a:p>
          <a:p>
            <a:pPr algn="l" rtl="0"/>
            <a:endParaRPr lang="en-US" sz="1800" dirty="0" smtClean="0"/>
          </a:p>
          <a:p>
            <a:pPr marL="0" indent="0">
              <a:buNone/>
            </a:pPr>
            <a:endParaRPr lang="fa-IR" dirty="0"/>
          </a:p>
        </p:txBody>
      </p:sp>
      <p:sp>
        <p:nvSpPr>
          <p:cNvPr id="7" name="TextBox 6"/>
          <p:cNvSpPr txBox="1"/>
          <p:nvPr/>
        </p:nvSpPr>
        <p:spPr>
          <a:xfrm flipH="1">
            <a:off x="838200" y="1371009"/>
            <a:ext cx="2645229" cy="400110"/>
          </a:xfrm>
          <a:prstGeom prst="rect">
            <a:avLst/>
          </a:prstGeom>
          <a:gradFill flip="none" rotWithShape="1">
            <a:gsLst>
              <a:gs pos="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dirty="0"/>
              <a:t>Distant Tsunami</a:t>
            </a:r>
            <a:endParaRPr lang="fa-IR" dirty="0"/>
          </a:p>
        </p:txBody>
      </p:sp>
      <p:sp>
        <p:nvSpPr>
          <p:cNvPr id="5" name="Slide Number Placeholder 4"/>
          <p:cNvSpPr>
            <a:spLocks noGrp="1"/>
          </p:cNvSpPr>
          <p:nvPr>
            <p:ph type="sldNum" sz="quarter" idx="12"/>
          </p:nvPr>
        </p:nvSpPr>
        <p:spPr/>
        <p:txBody>
          <a:bodyPr/>
          <a:lstStyle/>
          <a:p>
            <a:pPr>
              <a:defRPr/>
            </a:pPr>
            <a:fld id="{1CB13C5A-D108-44AE-9FC9-8F57B378148F}" type="slidenum">
              <a:rPr lang="en-US" smtClean="0"/>
              <a:pPr>
                <a:defRPr/>
              </a:pPr>
              <a:t>11</a:t>
            </a:fld>
            <a:endParaRPr lang="en-US"/>
          </a:p>
        </p:txBody>
      </p:sp>
      <p:pic>
        <p:nvPicPr>
          <p:cNvPr id="6" name="Picture 5"/>
          <p:cNvPicPr>
            <a:picLocks noChangeAspect="1"/>
          </p:cNvPicPr>
          <p:nvPr/>
        </p:nvPicPr>
        <p:blipFill>
          <a:blip r:embed="rId2"/>
          <a:stretch>
            <a:fillRect/>
          </a:stretch>
        </p:blipFill>
        <p:spPr>
          <a:xfrm>
            <a:off x="5480608" y="2496958"/>
            <a:ext cx="3625292" cy="3706658"/>
          </a:xfrm>
          <a:prstGeom prst="rect">
            <a:avLst/>
          </a:prstGeom>
        </p:spPr>
      </p:pic>
      <p:sp>
        <p:nvSpPr>
          <p:cNvPr id="8" name="TextBox 7"/>
          <p:cNvSpPr txBox="1"/>
          <p:nvPr/>
        </p:nvSpPr>
        <p:spPr>
          <a:xfrm>
            <a:off x="5989864" y="5473898"/>
            <a:ext cx="2612571" cy="307777"/>
          </a:xfrm>
          <a:prstGeom prst="rect">
            <a:avLst/>
          </a:prstGeom>
          <a:noFill/>
        </p:spPr>
        <p:txBody>
          <a:bodyPr wrap="square" rtlCol="1">
            <a:spAutoFit/>
          </a:bodyPr>
          <a:lstStyle/>
          <a:p>
            <a:pPr algn="l" rtl="0"/>
            <a:r>
              <a:rPr lang="en-US" sz="1400" b="1" dirty="0">
                <a:solidFill>
                  <a:schemeClr val="accent3"/>
                </a:solidFill>
                <a:effectLst>
                  <a:outerShdw blurRad="38100" dist="38100" dir="2700000" algn="tl">
                    <a:srgbClr val="000000">
                      <a:alpha val="43137"/>
                    </a:srgbClr>
                  </a:outerShdw>
                </a:effectLst>
                <a:cs typeface="2  Mitra" pitchFamily="2" charset="-78"/>
              </a:rPr>
              <a:t>2004 Indian Ocean Tsunami</a:t>
            </a:r>
          </a:p>
        </p:txBody>
      </p:sp>
    </p:spTree>
    <p:extLst>
      <p:ext uri="{BB962C8B-B14F-4D97-AF65-F5344CB8AC3E}">
        <p14:creationId xmlns:p14="http://schemas.microsoft.com/office/powerpoint/2010/main" val="165542268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2209800" y="990600"/>
            <a:ext cx="6248400" cy="1905000"/>
          </a:xfrm>
        </p:spPr>
        <p:txBody>
          <a:bodyPr/>
          <a:lstStyle/>
          <a:p>
            <a:r>
              <a:rPr lang="en-US" dirty="0">
                <a:latin typeface="Times New Roman" panose="02020603050405020304" pitchFamily="18" charset="0"/>
                <a:cs typeface="Times New Roman" panose="02020603050405020304" pitchFamily="18" charset="0"/>
              </a:rPr>
              <a:t>Historical Tsunami in </a:t>
            </a:r>
            <a:r>
              <a:rPr lang="en-US" dirty="0" err="1">
                <a:latin typeface="Times New Roman" panose="02020603050405020304" pitchFamily="18" charset="0"/>
                <a:cs typeface="Times New Roman" panose="02020603050405020304" pitchFamily="18" charset="0"/>
              </a:rPr>
              <a:t>Makran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Subduction</a:t>
            </a:r>
            <a:r>
              <a:rPr lang="en-US" dirty="0">
                <a:latin typeface="Times New Roman" panose="02020603050405020304" pitchFamily="18" charset="0"/>
                <a:cs typeface="Times New Roman" panose="02020603050405020304" pitchFamily="18" charset="0"/>
              </a:rPr>
              <a:t> Zone </a:t>
            </a:r>
          </a:p>
        </p:txBody>
      </p:sp>
      <p:sp>
        <p:nvSpPr>
          <p:cNvPr id="2" name="Slide Number Placeholder 1"/>
          <p:cNvSpPr>
            <a:spLocks noGrp="1"/>
          </p:cNvSpPr>
          <p:nvPr>
            <p:ph type="sldNum" sz="quarter" idx="12"/>
          </p:nvPr>
        </p:nvSpPr>
        <p:spPr/>
        <p:txBody>
          <a:bodyPr/>
          <a:lstStyle/>
          <a:p>
            <a:pPr>
              <a:defRPr/>
            </a:pPr>
            <a:fld id="{9C5DC6F3-EC8D-451E-93AF-0D9B7EFAA2D8}" type="slidenum">
              <a:rPr lang="en-US" smtClean="0"/>
              <a:pPr>
                <a:defRPr/>
              </a:pPr>
              <a:t>12</a:t>
            </a:fld>
            <a:endParaRPr lang="en-US"/>
          </a:p>
        </p:txBody>
      </p:sp>
    </p:spTree>
    <p:extLst>
      <p:ext uri="{BB962C8B-B14F-4D97-AF65-F5344CB8AC3E}">
        <p14:creationId xmlns:p14="http://schemas.microsoft.com/office/powerpoint/2010/main" val="417326966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13</a:t>
            </a:fld>
            <a:endParaRPr lang="en-US" dirty="0"/>
          </a:p>
        </p:txBody>
      </p:sp>
      <p:pic>
        <p:nvPicPr>
          <p:cNvPr id="5" name="Content Placeholder 3" descr="C:\Users\Reza_System\Desktop\makranok2.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7000" y="2068489"/>
            <a:ext cx="6300968" cy="3794901"/>
          </a:xfrm>
          <a:prstGeom prst="rect">
            <a:avLst/>
          </a:prstGeom>
          <a:noFill/>
          <a:ln>
            <a:noFill/>
          </a:ln>
        </p:spPr>
      </p:pic>
      <p:sp>
        <p:nvSpPr>
          <p:cNvPr id="6" name="Title 3"/>
          <p:cNvSpPr>
            <a:spLocks noGrp="1"/>
          </p:cNvSpPr>
          <p:nvPr>
            <p:ph type="title"/>
          </p:nvPr>
        </p:nvSpPr>
        <p:spPr>
          <a:xfrm>
            <a:off x="-140370" y="1066800"/>
            <a:ext cx="8522370" cy="10668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fa-IR" dirty="0"/>
              <a:t/>
            </a:r>
            <a:br>
              <a:rPr lang="fa-IR" dirty="0"/>
            </a:br>
            <a:r>
              <a:rPr lang="fa-IR" dirty="0"/>
              <a:t/>
            </a:r>
            <a:br>
              <a:rPr lang="fa-IR" dirty="0"/>
            </a:br>
            <a:r>
              <a:rPr lang="fa-IR" dirty="0"/>
              <a:t/>
            </a:r>
            <a:br>
              <a:rPr lang="fa-IR" dirty="0"/>
            </a:br>
            <a:r>
              <a:rPr lang="en-US" dirty="0"/>
              <a:t>Historical Tsunami in </a:t>
            </a:r>
            <a:r>
              <a:rPr lang="en-US" dirty="0" err="1"/>
              <a:t>Makran</a:t>
            </a:r>
            <a:r>
              <a:rPr lang="en-US" dirty="0"/>
              <a:t> </a:t>
            </a:r>
            <a:r>
              <a:rPr lang="en-US" dirty="0" err="1"/>
              <a:t>Subduction</a:t>
            </a:r>
            <a:r>
              <a:rPr lang="en-US" dirty="0"/>
              <a:t> Zone</a:t>
            </a:r>
            <a:r>
              <a:rPr lang="fa-IR" dirty="0"/>
              <a:t/>
            </a:r>
            <a:br>
              <a:rPr lang="fa-IR" dirty="0"/>
            </a:br>
            <a:r>
              <a:rPr lang="fa-IR" dirty="0"/>
              <a:t/>
            </a:r>
            <a:br>
              <a:rPr lang="fa-IR" dirty="0"/>
            </a:br>
            <a:endParaRPr lang="fa-IR" dirty="0"/>
          </a:p>
        </p:txBody>
      </p:sp>
      <p:sp>
        <p:nvSpPr>
          <p:cNvPr id="7" name="TextBox 6"/>
          <p:cNvSpPr txBox="1"/>
          <p:nvPr/>
        </p:nvSpPr>
        <p:spPr>
          <a:xfrm flipH="1">
            <a:off x="838198" y="1371600"/>
            <a:ext cx="5181601"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dirty="0"/>
              <a:t>Historical Tsunami in </a:t>
            </a:r>
            <a:r>
              <a:rPr lang="en-US" dirty="0" err="1"/>
              <a:t>Makran</a:t>
            </a:r>
            <a:r>
              <a:rPr lang="en-US" dirty="0"/>
              <a:t> </a:t>
            </a:r>
            <a:r>
              <a:rPr lang="en-US" dirty="0" err="1"/>
              <a:t>Subduction</a:t>
            </a:r>
            <a:r>
              <a:rPr lang="en-US" dirty="0"/>
              <a:t> Zone </a:t>
            </a:r>
          </a:p>
        </p:txBody>
      </p:sp>
      <p:pic>
        <p:nvPicPr>
          <p:cNvPr id="8" name="Picture 7"/>
          <p:cNvPicPr>
            <a:picLocks noChangeAspect="1"/>
          </p:cNvPicPr>
          <p:nvPr/>
        </p:nvPicPr>
        <p:blipFill rotWithShape="1">
          <a:blip r:embed="rId3">
            <a:lum bright="-2000" contrast="1000"/>
          </a:blip>
          <a:srcRect l="1" r="39061" b="14528"/>
          <a:stretch/>
        </p:blipFill>
        <p:spPr>
          <a:xfrm>
            <a:off x="702686" y="4088293"/>
            <a:ext cx="4631314" cy="2769707"/>
          </a:xfrm>
          <a:prstGeom prst="rect">
            <a:avLst/>
          </a:prstGeom>
        </p:spPr>
      </p:pic>
    </p:spTree>
    <p:extLst>
      <p:ext uri="{BB962C8B-B14F-4D97-AF65-F5344CB8AC3E}">
        <p14:creationId xmlns:p14="http://schemas.microsoft.com/office/powerpoint/2010/main" val="3647087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0370" y="1066800"/>
            <a:ext cx="8522370" cy="10668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r>
              <a:rPr lang="fa-IR" dirty="0"/>
              <a:t/>
            </a:r>
            <a:br>
              <a:rPr lang="fa-IR" dirty="0"/>
            </a:br>
            <a:r>
              <a:rPr lang="fa-IR" dirty="0"/>
              <a:t/>
            </a:r>
            <a:br>
              <a:rPr lang="fa-IR" dirty="0"/>
            </a:br>
            <a:r>
              <a:rPr lang="fa-IR" dirty="0"/>
              <a:t/>
            </a:r>
            <a:br>
              <a:rPr lang="fa-IR" dirty="0"/>
            </a:br>
            <a:r>
              <a:rPr lang="en-US" dirty="0"/>
              <a:t>Historical Tsunami in </a:t>
            </a:r>
            <a:r>
              <a:rPr lang="en-US" dirty="0" err="1"/>
              <a:t>Makran</a:t>
            </a:r>
            <a:r>
              <a:rPr lang="en-US" dirty="0"/>
              <a:t> </a:t>
            </a:r>
            <a:r>
              <a:rPr lang="en-US" dirty="0" err="1"/>
              <a:t>Subduction</a:t>
            </a:r>
            <a:r>
              <a:rPr lang="en-US" dirty="0"/>
              <a:t> Zone</a:t>
            </a:r>
            <a:r>
              <a:rPr lang="fa-IR" dirty="0"/>
              <a:t/>
            </a:r>
            <a:br>
              <a:rPr lang="fa-IR" dirty="0"/>
            </a:br>
            <a:r>
              <a:rPr lang="fa-IR" dirty="0"/>
              <a:t/>
            </a:r>
            <a:br>
              <a:rPr lang="fa-IR" dirty="0"/>
            </a:br>
            <a:endParaRPr lang="fa-I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499" y="2266950"/>
            <a:ext cx="3505200" cy="2514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6"/>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4724400" y="2239880"/>
            <a:ext cx="3810000" cy="2533650"/>
          </a:xfrm>
          <a:prstGeom prst="rect">
            <a:avLst/>
          </a:prstGeom>
          <a:noFill/>
          <a:ln>
            <a:noFill/>
          </a:ln>
          <a:extLst>
            <a:ext uri="{53640926-AAD7-44D8-BBD7-CCE9431645EC}">
              <a14:shadowObscured xmlns:a14="http://schemas.microsoft.com/office/drawing/2010/main"/>
            </a:ext>
          </a:extLst>
        </p:spPr>
      </p:pic>
      <p:graphicFrame>
        <p:nvGraphicFramePr>
          <p:cNvPr id="2" name="Table 1"/>
          <p:cNvGraphicFramePr>
            <a:graphicFrameLocks noGrp="1"/>
          </p:cNvGraphicFramePr>
          <p:nvPr>
            <p:extLst>
              <p:ext uri="{D42A27DB-BD31-4B8C-83A1-F6EECF244321}">
                <p14:modId xmlns:p14="http://schemas.microsoft.com/office/powerpoint/2010/main" val="2024598665"/>
              </p:ext>
            </p:extLst>
          </p:nvPr>
        </p:nvGraphicFramePr>
        <p:xfrm>
          <a:off x="914400" y="4963160"/>
          <a:ext cx="7620000" cy="1322219"/>
        </p:xfrm>
        <a:graphic>
          <a:graphicData uri="http://schemas.openxmlformats.org/drawingml/2006/table">
            <a:tbl>
              <a:tblPr rtl="1" firstRow="1" bandRow="1">
                <a:tableStyleId>{5C22544A-7EE6-4342-B048-85BDC9FD1C3A}</a:tableStyleId>
              </a:tblPr>
              <a:tblGrid>
                <a:gridCol w="2747210"/>
                <a:gridCol w="2999874"/>
                <a:gridCol w="1872916"/>
              </a:tblGrid>
              <a:tr h="523240">
                <a:tc gridSpan="2">
                  <a:txBody>
                    <a:bodyPr/>
                    <a:lstStyle/>
                    <a:p>
                      <a:pPr algn="l" rtl="0"/>
                      <a:r>
                        <a:rPr lang="en-US" sz="1400" dirty="0" smtClean="0">
                          <a:cs typeface="2  Mitra" pitchFamily="2" charset="-78"/>
                        </a:rPr>
                        <a:t>Characteristics of the </a:t>
                      </a:r>
                      <a:r>
                        <a:rPr lang="en-US" sz="1400" dirty="0" err="1" smtClean="0">
                          <a:cs typeface="2  Mitra" pitchFamily="2" charset="-78"/>
                        </a:rPr>
                        <a:t>Makran</a:t>
                      </a:r>
                      <a:r>
                        <a:rPr lang="en-US" sz="1400" dirty="0" smtClean="0">
                          <a:cs typeface="2  Mitra" pitchFamily="2" charset="-78"/>
                        </a:rPr>
                        <a:t> </a:t>
                      </a:r>
                      <a:r>
                        <a:rPr lang="en-US" sz="1400" dirty="0" err="1" smtClean="0">
                          <a:cs typeface="2  Mitra" pitchFamily="2" charset="-78"/>
                        </a:rPr>
                        <a:t>Accretionary</a:t>
                      </a:r>
                      <a:r>
                        <a:rPr lang="en-US" sz="1400" dirty="0" smtClean="0">
                          <a:cs typeface="2  Mitra" pitchFamily="2" charset="-78"/>
                        </a:rPr>
                        <a:t> Complex</a:t>
                      </a:r>
                    </a:p>
                    <a:p>
                      <a:pPr algn="r" rtl="0"/>
                      <a:endParaRPr lang="fa-IR" sz="1400" dirty="0">
                        <a:cs typeface="2  Mitra" pitchFamily="2" charset="-78"/>
                      </a:endParaRPr>
                    </a:p>
                  </a:txBody>
                  <a:tcPr anchor="ctr"/>
                </a:tc>
                <a:tc hMerge="1">
                  <a:txBody>
                    <a:bodyPr/>
                    <a:lstStyle/>
                    <a:p>
                      <a:pPr rtl="1"/>
                      <a:endParaRPr lang="fa-I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a-IR" sz="1400" dirty="0" smtClean="0">
                        <a:cs typeface="2  Mitra" pitchFamily="2" charset="-78"/>
                      </a:endParaRPr>
                    </a:p>
                  </a:txBody>
                  <a:tcPr/>
                </a:tc>
              </a:tr>
              <a:tr h="286310">
                <a:tc>
                  <a:txBody>
                    <a:bodyPr/>
                    <a:lstStyle/>
                    <a:p>
                      <a:pPr algn="ctr" rtl="1"/>
                      <a:r>
                        <a:rPr lang="en-US" sz="1400" dirty="0" smtClean="0">
                          <a:cs typeface="2  Mitra" pitchFamily="2" charset="-78"/>
                        </a:rPr>
                        <a:t>Location</a:t>
                      </a:r>
                      <a:endParaRPr lang="fa-IR" sz="1400" dirty="0">
                        <a:cs typeface="2  Mitra" pitchFamily="2" charset="-78"/>
                      </a:endParaRPr>
                    </a:p>
                  </a:txBody>
                  <a:tcPr/>
                </a:tc>
                <a:tc>
                  <a:txBody>
                    <a:bodyPr/>
                    <a:lstStyle/>
                    <a:p>
                      <a:pPr algn="ctr" rtl="1"/>
                      <a:r>
                        <a:rPr lang="en-US" sz="1400" dirty="0" smtClean="0">
                          <a:cs typeface="2  Mitra" pitchFamily="2" charset="-78"/>
                        </a:rPr>
                        <a:t>Length of Fault</a:t>
                      </a:r>
                      <a:endParaRPr lang="fa-IR" sz="1400" dirty="0">
                        <a:cs typeface="2  Mitra" pitchFamily="2" charset="-78"/>
                      </a:endParaRPr>
                    </a:p>
                  </a:txBody>
                  <a:tcPr/>
                </a:tc>
                <a:tc>
                  <a:txBody>
                    <a:bodyPr/>
                    <a:lstStyle/>
                    <a:p>
                      <a:pPr algn="ctr" rtl="1"/>
                      <a:r>
                        <a:rPr lang="en-US" sz="1400" dirty="0" smtClean="0">
                          <a:cs typeface="2  Mitra" pitchFamily="2" charset="-78"/>
                        </a:rPr>
                        <a:t>convergence velocity</a:t>
                      </a:r>
                      <a:endParaRPr lang="fa-IR" sz="1400" kern="1200" dirty="0">
                        <a:solidFill>
                          <a:schemeClr val="dk1"/>
                        </a:solidFill>
                        <a:latin typeface="+mn-lt"/>
                        <a:ea typeface="+mn-ea"/>
                        <a:cs typeface="2  Mitra" pitchFamily="2" charset="-78"/>
                      </a:endParaRPr>
                    </a:p>
                  </a:txBody>
                  <a:tcPr/>
                </a:tc>
              </a:tr>
              <a:tr h="494179">
                <a:tc>
                  <a:txBody>
                    <a:bodyPr/>
                    <a:lstStyle/>
                    <a:p>
                      <a:pPr algn="ctr" rtl="1"/>
                      <a:r>
                        <a:rPr lang="en-US" sz="1400" dirty="0" smtClean="0">
                          <a:solidFill>
                            <a:srgbClr val="C00000"/>
                          </a:solidFill>
                          <a:cs typeface="2  Mitra" pitchFamily="2" charset="-78"/>
                        </a:rPr>
                        <a:t>northwestern Indian Ocean</a:t>
                      </a:r>
                      <a:endParaRPr lang="fa-IR" sz="1400" dirty="0">
                        <a:cs typeface="2  Mitra" pitchFamily="2" charset="-78"/>
                      </a:endParaRPr>
                    </a:p>
                  </a:txBody>
                  <a:tcPr/>
                </a:tc>
                <a:tc>
                  <a:txBody>
                    <a:bodyPr/>
                    <a:lstStyle/>
                    <a:p>
                      <a:pPr algn="ctr" rtl="1"/>
                      <a:r>
                        <a:rPr lang="en-US" sz="1400" kern="1200" dirty="0" smtClean="0">
                          <a:solidFill>
                            <a:srgbClr val="C00000"/>
                          </a:solidFill>
                          <a:latin typeface="+mn-lt"/>
                          <a:ea typeface="+mn-ea"/>
                          <a:cs typeface="2  Mitra" pitchFamily="2" charset="-78"/>
                        </a:rPr>
                        <a:t>about 1000 km.</a:t>
                      </a:r>
                      <a:endParaRPr lang="fa-IR" sz="1400" kern="1200" dirty="0">
                        <a:solidFill>
                          <a:srgbClr val="C00000"/>
                        </a:solidFill>
                        <a:latin typeface="+mn-lt"/>
                        <a:ea typeface="+mn-ea"/>
                        <a:cs typeface="2  Mitra" pitchFamily="2" charset="-78"/>
                      </a:endParaRPr>
                    </a:p>
                  </a:txBody>
                  <a:tcPr/>
                </a:tc>
                <a:tc>
                  <a:txBody>
                    <a:bodyPr/>
                    <a:lstStyle/>
                    <a:p>
                      <a:pPr algn="ctr" rtl="1"/>
                      <a:r>
                        <a:rPr lang="en-US" sz="1400" kern="1200" dirty="0" smtClean="0">
                          <a:solidFill>
                            <a:srgbClr val="C00000"/>
                          </a:solidFill>
                          <a:latin typeface="+mn-lt"/>
                          <a:ea typeface="+mn-ea"/>
                          <a:cs typeface="2  Mitra" pitchFamily="2" charset="-78"/>
                        </a:rPr>
                        <a:t>19.5 to 27 mm/</a:t>
                      </a:r>
                      <a:r>
                        <a:rPr lang="en-US" sz="1400" kern="1200" dirty="0" err="1" smtClean="0">
                          <a:solidFill>
                            <a:srgbClr val="C00000"/>
                          </a:solidFill>
                          <a:latin typeface="+mn-lt"/>
                          <a:ea typeface="+mn-ea"/>
                          <a:cs typeface="2  Mitra" pitchFamily="2" charset="-78"/>
                        </a:rPr>
                        <a:t>yr</a:t>
                      </a:r>
                      <a:endParaRPr lang="fa-IR" sz="1400" kern="1200" dirty="0">
                        <a:solidFill>
                          <a:srgbClr val="C00000"/>
                        </a:solidFill>
                        <a:latin typeface="+mn-lt"/>
                        <a:ea typeface="+mn-ea"/>
                        <a:cs typeface="2  Mitra" pitchFamily="2" charset="-78"/>
                      </a:endParaRPr>
                    </a:p>
                  </a:txBody>
                  <a:tcPr/>
                </a:tc>
              </a:tr>
            </a:tbl>
          </a:graphicData>
        </a:graphic>
      </p:graphicFrame>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14</a:t>
            </a:fld>
            <a:endParaRPr lang="en-US"/>
          </a:p>
        </p:txBody>
      </p:sp>
      <p:sp>
        <p:nvSpPr>
          <p:cNvPr id="8" name="TextBox 7"/>
          <p:cNvSpPr txBox="1"/>
          <p:nvPr/>
        </p:nvSpPr>
        <p:spPr>
          <a:xfrm flipH="1">
            <a:off x="838198" y="1371600"/>
            <a:ext cx="5181601"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dirty="0"/>
              <a:t>Tectonic </a:t>
            </a:r>
            <a:r>
              <a:rPr lang="en-US" dirty="0" smtClean="0"/>
              <a:t>Setting of </a:t>
            </a:r>
            <a:r>
              <a:rPr lang="en-US" dirty="0" err="1" smtClean="0"/>
              <a:t>Makran</a:t>
            </a:r>
            <a:r>
              <a:rPr lang="en-US" dirty="0" smtClean="0"/>
              <a:t> </a:t>
            </a:r>
            <a:r>
              <a:rPr lang="en-US" dirty="0" err="1" smtClean="0"/>
              <a:t>Subduction</a:t>
            </a:r>
            <a:r>
              <a:rPr lang="en-US" dirty="0" smtClean="0"/>
              <a:t> Zone</a:t>
            </a:r>
            <a:endParaRPr lang="fa-IR" dirty="0"/>
          </a:p>
        </p:txBody>
      </p:sp>
    </p:spTree>
    <p:extLst>
      <p:ext uri="{BB962C8B-B14F-4D97-AF65-F5344CB8AC3E}">
        <p14:creationId xmlns:p14="http://schemas.microsoft.com/office/powerpoint/2010/main" val="2522574190"/>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2667000" y="1066800"/>
            <a:ext cx="6248400" cy="1905000"/>
          </a:xfrm>
        </p:spPr>
        <p:txBody>
          <a:bodyPr/>
          <a:lstStyle/>
          <a:p>
            <a:pPr algn="l" rtl="0" eaLnBrk="1" hangingPunct="1"/>
            <a:r>
              <a:rPr lang="en-US" dirty="0">
                <a:latin typeface="Times New Roman" panose="02020603050405020304" pitchFamily="18" charset="0"/>
                <a:cs typeface="Times New Roman" panose="02020603050405020304" pitchFamily="18" charset="0"/>
              </a:rPr>
              <a:t>Research Methodology</a:t>
            </a:r>
            <a:endParaRPr lang="fa-IR"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a:defRPr/>
            </a:pPr>
            <a:fld id="{9C5DC6F3-EC8D-451E-93AF-0D9B7EFAA2D8}" type="slidenum">
              <a:rPr lang="en-US" smtClean="0"/>
              <a:pPr>
                <a:defRPr/>
              </a:pPr>
              <a:t>15</a:t>
            </a:fld>
            <a:endParaRPr lang="en-US"/>
          </a:p>
        </p:txBody>
      </p:sp>
    </p:spTree>
    <p:extLst>
      <p:ext uri="{BB962C8B-B14F-4D97-AF65-F5344CB8AC3E}">
        <p14:creationId xmlns:p14="http://schemas.microsoft.com/office/powerpoint/2010/main" val="306658473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a:t>Research Methodology</a:t>
            </a:r>
            <a:r>
              <a:rPr lang="fa-IR" dirty="0" smtClean="0"/>
              <a:t/>
            </a:r>
            <a:br>
              <a:rPr lang="fa-IR" dirty="0" smtClean="0"/>
            </a:br>
            <a:endParaRPr lang="fa-IR" dirty="0"/>
          </a:p>
        </p:txBody>
      </p:sp>
      <p:sp>
        <p:nvSpPr>
          <p:cNvPr id="3" name="Content Placeholder 2"/>
          <p:cNvSpPr>
            <a:spLocks noGrp="1"/>
          </p:cNvSpPr>
          <p:nvPr>
            <p:ph idx="1"/>
          </p:nvPr>
        </p:nvSpPr>
        <p:spPr>
          <a:xfrm>
            <a:off x="762000" y="2209800"/>
            <a:ext cx="7620000" cy="3724275"/>
          </a:xfrm>
        </p:spPr>
        <p:txBody>
          <a:bodyPr/>
          <a:lstStyle/>
          <a:p>
            <a:pPr marL="0" indent="0" algn="l" rtl="0">
              <a:buNone/>
            </a:pPr>
            <a:r>
              <a:rPr lang="en-US" sz="1800" b="1" dirty="0"/>
              <a:t>The following questions can be answered by the tsunami </a:t>
            </a:r>
            <a:r>
              <a:rPr lang="en-US" sz="1800" b="1" dirty="0" smtClean="0"/>
              <a:t>modeling:</a:t>
            </a:r>
            <a:endParaRPr lang="en-US" sz="1800" b="1" dirty="0"/>
          </a:p>
          <a:p>
            <a:pPr algn="l" rtl="0"/>
            <a:r>
              <a:rPr lang="en-US" sz="1800" dirty="0" smtClean="0"/>
              <a:t>tsunami height arrival time along coasts</a:t>
            </a:r>
          </a:p>
          <a:p>
            <a:pPr algn="l" rtl="0"/>
            <a:r>
              <a:rPr lang="en-US" sz="1800" dirty="0" smtClean="0"/>
              <a:t>inundation area</a:t>
            </a:r>
          </a:p>
          <a:p>
            <a:pPr algn="l" rtl="0"/>
            <a:r>
              <a:rPr lang="en-US" sz="1800" dirty="0" smtClean="0"/>
              <a:t>maximum </a:t>
            </a:r>
            <a:r>
              <a:rPr lang="en-US" sz="1800" dirty="0"/>
              <a:t>inundation depth </a:t>
            </a:r>
            <a:endParaRPr lang="en-US" sz="1800" dirty="0" smtClean="0"/>
          </a:p>
          <a:p>
            <a:pPr algn="l" rtl="0"/>
            <a:r>
              <a:rPr lang="en-US" sz="1800" dirty="0" smtClean="0"/>
              <a:t>understandings of hydraulic and hydrodynamic characteristics of tsunami</a:t>
            </a:r>
          </a:p>
          <a:p>
            <a:pPr marL="0" indent="0">
              <a:buNone/>
            </a:pPr>
            <a:endParaRPr lang="fa-IR" sz="1800" dirty="0" smtClean="0">
              <a:latin typeface="BankGothic Md BT" pitchFamily="34" charset="0"/>
            </a:endParaRPr>
          </a:p>
          <a:p>
            <a:pPr marL="0" indent="0" algn="l" rtl="0">
              <a:buNone/>
            </a:pPr>
            <a:r>
              <a:rPr lang="en-US" sz="1800" b="1" dirty="0" smtClean="0"/>
              <a:t>By Tsunami modeling, we </a:t>
            </a:r>
            <a:r>
              <a:rPr lang="en-US" sz="1800" b="1" dirty="0"/>
              <a:t>can be achieved with the following goals:</a:t>
            </a:r>
          </a:p>
          <a:p>
            <a:pPr algn="l" rtl="0"/>
            <a:r>
              <a:rPr lang="en-US" sz="1800" dirty="0" smtClean="0"/>
              <a:t>preparation </a:t>
            </a:r>
            <a:r>
              <a:rPr lang="en-US" sz="1800" dirty="0"/>
              <a:t>of tsunami hazard maps </a:t>
            </a:r>
            <a:endParaRPr lang="en-US" sz="1800" dirty="0" smtClean="0"/>
          </a:p>
          <a:p>
            <a:pPr algn="l" rtl="0"/>
            <a:r>
              <a:rPr lang="en-US" sz="1800" dirty="0"/>
              <a:t>preparation of tsunami </a:t>
            </a:r>
            <a:r>
              <a:rPr lang="en-US" sz="1800" dirty="0" smtClean="0"/>
              <a:t> inundation </a:t>
            </a:r>
            <a:r>
              <a:rPr lang="en-US" sz="1800" dirty="0"/>
              <a:t>maps in a coastal </a:t>
            </a:r>
            <a:r>
              <a:rPr lang="en-US" sz="1800" dirty="0" smtClean="0"/>
              <a:t>community</a:t>
            </a:r>
          </a:p>
          <a:p>
            <a:pPr algn="l" rtl="0"/>
            <a:r>
              <a:rPr lang="en-US" sz="1800" dirty="0" smtClean="0"/>
              <a:t>estimation </a:t>
            </a:r>
            <a:r>
              <a:rPr lang="en-US" sz="1800" dirty="0"/>
              <a:t>of </a:t>
            </a:r>
            <a:r>
              <a:rPr lang="en-US" sz="1800" dirty="0" smtClean="0"/>
              <a:t>tsunami hazards </a:t>
            </a:r>
            <a:r>
              <a:rPr lang="en-US" sz="1800" dirty="0"/>
              <a:t>in future plan of land use.</a:t>
            </a:r>
            <a:endParaRPr lang="fa-IR" sz="1800" b="1" dirty="0">
              <a:latin typeface="BankGothic Md BT" pitchFamily="34" charset="0"/>
            </a:endParaRPr>
          </a:p>
        </p:txBody>
      </p:sp>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16</a:t>
            </a:fld>
            <a:endParaRPr lang="en-US"/>
          </a:p>
        </p:txBody>
      </p:sp>
      <p:sp>
        <p:nvSpPr>
          <p:cNvPr id="6" name="TextBox 5"/>
          <p:cNvSpPr txBox="1"/>
          <p:nvPr/>
        </p:nvSpPr>
        <p:spPr>
          <a:xfrm flipH="1">
            <a:off x="838198" y="1371600"/>
            <a:ext cx="5181601"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dirty="0" smtClean="0"/>
              <a:t>Why </a:t>
            </a:r>
            <a:r>
              <a:rPr lang="en-US" dirty="0"/>
              <a:t>tsunami modeled?</a:t>
            </a:r>
            <a:endParaRPr lang="fa-IR" dirty="0"/>
          </a:p>
        </p:txBody>
      </p:sp>
    </p:spTree>
    <p:extLst>
      <p:ext uri="{BB962C8B-B14F-4D97-AF65-F5344CB8AC3E}">
        <p14:creationId xmlns:p14="http://schemas.microsoft.com/office/powerpoint/2010/main" val="1690509533"/>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a:t>Research Methodology</a:t>
            </a:r>
            <a:r>
              <a:rPr lang="fa-IR" dirty="0" smtClean="0"/>
              <a:t/>
            </a:r>
            <a:br>
              <a:rPr lang="fa-IR" dirty="0" smtClean="0"/>
            </a:br>
            <a:endParaRPr lang="fa-IR" dirty="0"/>
          </a:p>
        </p:txBody>
      </p:sp>
      <p:sp>
        <p:nvSpPr>
          <p:cNvPr id="7" name="Rectangle 6"/>
          <p:cNvSpPr/>
          <p:nvPr/>
        </p:nvSpPr>
        <p:spPr>
          <a:xfrm>
            <a:off x="3962400" y="2209800"/>
            <a:ext cx="4267200" cy="1477328"/>
          </a:xfrm>
          <a:prstGeom prst="rect">
            <a:avLst/>
          </a:prstGeom>
        </p:spPr>
        <p:txBody>
          <a:bodyPr wrap="square">
            <a:spAutoFit/>
          </a:bodyPr>
          <a:lstStyle/>
          <a:p>
            <a:pPr marL="285750" indent="-285750">
              <a:buFont typeface="Arial" pitchFamily="34" charset="0"/>
              <a:buChar char="•"/>
            </a:pPr>
            <a:endParaRPr lang="fa-IR" dirty="0" smtClean="0">
              <a:cs typeface="2  Mitra" pitchFamily="2" charset="-78"/>
            </a:endParaRPr>
          </a:p>
          <a:p>
            <a:pPr marL="285750" indent="-285750">
              <a:buFont typeface="Arial" pitchFamily="34" charset="0"/>
              <a:buChar char="•"/>
            </a:pPr>
            <a:endParaRPr lang="fa-IR" dirty="0">
              <a:cs typeface="2  Mitra" pitchFamily="2" charset="-78"/>
            </a:endParaRPr>
          </a:p>
          <a:p>
            <a:pPr marL="285750" indent="-285750">
              <a:buFont typeface="Arial" pitchFamily="34" charset="0"/>
              <a:buChar char="•"/>
            </a:pPr>
            <a:endParaRPr lang="fa-IR" dirty="0" smtClean="0">
              <a:cs typeface="2  Mitra" pitchFamily="2" charset="-78"/>
            </a:endParaRPr>
          </a:p>
          <a:p>
            <a:pPr marL="285750" indent="-285750">
              <a:buFont typeface="Arial" pitchFamily="34" charset="0"/>
              <a:buChar char="•"/>
            </a:pPr>
            <a:endParaRPr lang="fa-IR" dirty="0">
              <a:cs typeface="2  Mitra" pitchFamily="2" charset="-78"/>
            </a:endParaRPr>
          </a:p>
          <a:p>
            <a:endParaRPr lang="fa-IR" dirty="0">
              <a:cs typeface="2  Mitra" pitchFamily="2" charset="-78"/>
            </a:endParaRPr>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bwMode="auto">
          <a:xfrm>
            <a:off x="540418" y="2667000"/>
            <a:ext cx="3409950" cy="2934143"/>
          </a:xfrm>
          <a:prstGeom prst="rect">
            <a:avLst/>
          </a:prstGeom>
          <a:noFill/>
          <a:ln>
            <a:noFill/>
          </a:ln>
          <a:extLst>
            <a:ext uri="{53640926-AAD7-44D8-BBD7-CCE9431645EC}">
              <a14:shadowObscured xmlns:a14="http://schemas.microsoft.com/office/drawing/2010/main"/>
            </a:ext>
          </a:extLst>
        </p:spPr>
      </p:pic>
      <p:graphicFrame>
        <p:nvGraphicFramePr>
          <p:cNvPr id="3" name="Table 2"/>
          <p:cNvGraphicFramePr>
            <a:graphicFrameLocks noGrp="1"/>
          </p:cNvGraphicFramePr>
          <p:nvPr>
            <p:extLst>
              <p:ext uri="{D42A27DB-BD31-4B8C-83A1-F6EECF244321}">
                <p14:modId xmlns:p14="http://schemas.microsoft.com/office/powerpoint/2010/main" val="19243500"/>
              </p:ext>
            </p:extLst>
          </p:nvPr>
        </p:nvGraphicFramePr>
        <p:xfrm>
          <a:off x="4229100" y="2362200"/>
          <a:ext cx="3733800" cy="3567444"/>
        </p:xfrm>
        <a:graphic>
          <a:graphicData uri="http://schemas.openxmlformats.org/drawingml/2006/table">
            <a:tbl>
              <a:tblPr firstRow="1" bandRow="1">
                <a:tableStyleId>{5C22544A-7EE6-4342-B048-85BDC9FD1C3A}</a:tableStyleId>
              </a:tblPr>
              <a:tblGrid>
                <a:gridCol w="2872154"/>
                <a:gridCol w="861646"/>
              </a:tblGrid>
              <a:tr h="447805">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Name of parameters</a:t>
                      </a:r>
                      <a:endParaRPr lang="fa-IR" sz="1400" dirty="0">
                        <a:cs typeface="2  Mitra" pitchFamily="2" charset="-78"/>
                      </a:endParaRPr>
                    </a:p>
                  </a:txBody>
                  <a:tcPr/>
                </a:tc>
                <a:tc>
                  <a:txBody>
                    <a:bodyPr/>
                    <a:lstStyle/>
                    <a:p>
                      <a:pPr algn="l" rtl="1"/>
                      <a:r>
                        <a:rPr lang="en-US" sz="1400" dirty="0" smtClean="0">
                          <a:cs typeface="2  Mitra" pitchFamily="2" charset="-78"/>
                        </a:rPr>
                        <a:t>Status</a:t>
                      </a:r>
                      <a:endParaRPr lang="fa-IR" sz="1400" dirty="0">
                        <a:cs typeface="2  Mitra" pitchFamily="2" charset="-78"/>
                      </a:endParaRPr>
                    </a:p>
                  </a:txBody>
                  <a:tcPr/>
                </a:tc>
              </a:tr>
              <a:tr h="4265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-Depth [km]</a:t>
                      </a:r>
                      <a:endParaRPr lang="fa-IR" sz="1400" dirty="0" smtClean="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smtClean="0">
                          <a:cs typeface="2  Mitra" pitchFamily="2" charset="-78"/>
                          <a:sym typeface="Wingdings"/>
                        </a:rPr>
                        <a:t></a:t>
                      </a:r>
                      <a:endParaRPr lang="en-US" dirty="0" smtClean="0">
                        <a:cs typeface="2  Mitra" pitchFamily="2" charset="-78"/>
                      </a:endParaRPr>
                    </a:p>
                  </a:txBody>
                  <a:tcPr/>
                </a:tc>
              </a:tr>
              <a:tr h="38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-Length [km]</a:t>
                      </a:r>
                      <a:endParaRPr lang="fa-IR" sz="1400" dirty="0" smtClean="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smtClean="0">
                          <a:cs typeface="2  Mitra" pitchFamily="2" charset="-78"/>
                          <a:sym typeface="Wingdings"/>
                        </a:rPr>
                        <a:t></a:t>
                      </a:r>
                      <a:endParaRPr lang="en-US" dirty="0" smtClean="0">
                        <a:cs typeface="2  Mitra" pitchFamily="2" charset="-78"/>
                      </a:endParaRPr>
                    </a:p>
                  </a:txBody>
                  <a:tcPr/>
                </a:tc>
              </a:tr>
              <a:tr h="415698">
                <a:tc>
                  <a:txBody>
                    <a:bodyPr/>
                    <a:lstStyle/>
                    <a:p>
                      <a:pPr algn="l" rtl="0"/>
                      <a:r>
                        <a:rPr lang="en-US" sz="1400" dirty="0" smtClean="0">
                          <a:cs typeface="2  Mitra" pitchFamily="2" charset="-78"/>
                        </a:rPr>
                        <a:t>-Slip angle (deg.)</a:t>
                      </a:r>
                      <a:endParaRPr lang="fa-IR" sz="14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smtClean="0">
                          <a:cs typeface="2  Mitra" pitchFamily="2" charset="-78"/>
                          <a:sym typeface="Wingdings"/>
                        </a:rPr>
                        <a:t></a:t>
                      </a:r>
                      <a:endParaRPr lang="en-US" dirty="0" smtClean="0">
                        <a:cs typeface="2  Mitra" pitchFamily="2" charset="-78"/>
                      </a:endParaRPr>
                    </a:p>
                  </a:txBody>
                  <a:tcPr/>
                </a:tc>
              </a:tr>
              <a:tr h="372431">
                <a:tc>
                  <a:txBody>
                    <a:bodyPr/>
                    <a:lstStyle/>
                    <a:p>
                      <a:pPr algn="l" rtl="0"/>
                      <a:r>
                        <a:rPr lang="en-US" sz="1400" dirty="0" smtClean="0">
                          <a:cs typeface="2  Mitra" pitchFamily="2" charset="-78"/>
                        </a:rPr>
                        <a:t>-Dip [degrees]</a:t>
                      </a:r>
                      <a:endParaRPr lang="fa-IR" sz="14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smtClean="0">
                          <a:cs typeface="2  Mitra" pitchFamily="2" charset="-78"/>
                          <a:sym typeface="Wingdings"/>
                        </a:rPr>
                        <a:t></a:t>
                      </a:r>
                      <a:endParaRPr lang="en-US" dirty="0" smtClean="0">
                        <a:cs typeface="2  Mitra" pitchFamily="2" charset="-78"/>
                      </a:endParaRPr>
                    </a:p>
                  </a:txBody>
                  <a:tcPr/>
                </a:tc>
              </a:tr>
              <a:tr h="381000">
                <a:tc>
                  <a:txBody>
                    <a:bodyPr/>
                    <a:lstStyle/>
                    <a:p>
                      <a:pPr algn="l" rtl="0"/>
                      <a:r>
                        <a:rPr lang="en-US" sz="1400" dirty="0" smtClean="0">
                          <a:cs typeface="2  Mitra" pitchFamily="2" charset="-78"/>
                        </a:rPr>
                        <a:t>-Strike [degrees]</a:t>
                      </a:r>
                      <a:endParaRPr lang="fa-IR" sz="14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smtClean="0">
                          <a:cs typeface="2  Mitra" pitchFamily="2" charset="-78"/>
                          <a:sym typeface="Wingdings"/>
                        </a:rPr>
                        <a:t></a:t>
                      </a:r>
                      <a:endParaRPr lang="en-US" dirty="0" smtClean="0">
                        <a:cs typeface="2  Mitra" pitchFamily="2" charset="-78"/>
                      </a:endParaRPr>
                    </a:p>
                  </a:txBody>
                  <a:tcPr/>
                </a:tc>
              </a:tr>
              <a:tr h="381000">
                <a:tc>
                  <a:txBody>
                    <a:bodyPr/>
                    <a:lstStyle/>
                    <a:p>
                      <a:pPr algn="l" rtl="0"/>
                      <a:r>
                        <a:rPr lang="en-US" sz="1400" dirty="0" smtClean="0">
                          <a:cs typeface="2  Mitra" pitchFamily="2" charset="-78"/>
                        </a:rPr>
                        <a:t>-Width [km]</a:t>
                      </a:r>
                      <a:endParaRPr lang="fa-IR" sz="14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smtClean="0">
                          <a:cs typeface="2  Mitra" pitchFamily="2" charset="-78"/>
                          <a:sym typeface="Wingdings"/>
                        </a:rPr>
                        <a:t></a:t>
                      </a:r>
                      <a:endParaRPr lang="en-US" dirty="0" smtClean="0">
                        <a:cs typeface="2  Mitra" pitchFamily="2" charset="-78"/>
                      </a:endParaRPr>
                    </a:p>
                  </a:txBody>
                  <a:tcPr/>
                </a:tc>
              </a:tr>
              <a:tr h="381000">
                <a:tc>
                  <a:txBody>
                    <a:bodyPr/>
                    <a:lstStyle/>
                    <a:p>
                      <a:pPr algn="l" rtl="0"/>
                      <a:r>
                        <a:rPr lang="en-US" sz="1400" dirty="0" smtClean="0">
                          <a:cs typeface="2  Mitra" pitchFamily="2" charset="-78"/>
                        </a:rPr>
                        <a:t>-Mean Dislocation [m]</a:t>
                      </a:r>
                      <a:endParaRPr lang="fa-IR" sz="1400" dirty="0"/>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smtClean="0">
                          <a:cs typeface="2  Mitra" pitchFamily="2" charset="-78"/>
                          <a:sym typeface="Wingdings"/>
                        </a:rPr>
                        <a:t></a:t>
                      </a:r>
                      <a:endParaRPr lang="en-US" dirty="0" smtClean="0">
                        <a:cs typeface="2  Mitra" pitchFamily="2" charset="-78"/>
                      </a:endParaRPr>
                    </a:p>
                  </a:txBody>
                  <a:tcPr/>
                </a:tc>
              </a:tr>
              <a:tr h="381000">
                <a:tc>
                  <a:txBody>
                    <a:bodyPr/>
                    <a:lstStyle/>
                    <a:p>
                      <a:pPr algn="l" rtl="0"/>
                      <a:r>
                        <a:rPr lang="en-US" sz="1400" kern="1200" dirty="0" smtClean="0">
                          <a:solidFill>
                            <a:schemeClr val="dk1"/>
                          </a:solidFill>
                          <a:latin typeface="+mn-lt"/>
                          <a:ea typeface="+mn-ea"/>
                          <a:cs typeface="2  Mitra" pitchFamily="2" charset="-78"/>
                        </a:rPr>
                        <a:t>-Earthquake magnitude [MW]</a:t>
                      </a:r>
                      <a:endParaRPr lang="fa-IR" sz="1400" kern="1200" dirty="0">
                        <a:solidFill>
                          <a:schemeClr val="dk1"/>
                        </a:solidFill>
                        <a:latin typeface="+mn-lt"/>
                        <a:ea typeface="+mn-ea"/>
                        <a:cs typeface="2  Mitra" pitchFamily="2" charset="-78"/>
                      </a:endParaRPr>
                    </a:p>
                  </a:txBody>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smtClean="0">
                          <a:cs typeface="2  Mitra" pitchFamily="2" charset="-78"/>
                          <a:sym typeface="Wingdings"/>
                        </a:rPr>
                        <a:t></a:t>
                      </a:r>
                      <a:endParaRPr lang="en-US" dirty="0" smtClean="0">
                        <a:cs typeface="2  Mitra" pitchFamily="2" charset="-78"/>
                      </a:endParaRPr>
                    </a:p>
                  </a:txBody>
                  <a:tcPr/>
                </a:tc>
              </a:tr>
            </a:tbl>
          </a:graphicData>
        </a:graphic>
      </p:graphicFrame>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17</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3599046212"/>
              </p:ext>
            </p:extLst>
          </p:nvPr>
        </p:nvGraphicFramePr>
        <p:xfrm>
          <a:off x="1219200" y="5836295"/>
          <a:ext cx="2362200" cy="811510"/>
        </p:xfrm>
        <a:graphic>
          <a:graphicData uri="http://schemas.openxmlformats.org/drawingml/2006/table">
            <a:tbl>
              <a:tblPr rtl="1" firstRow="1" bandRow="1">
                <a:tableStyleId>{5C22544A-7EE6-4342-B048-85BDC9FD1C3A}</a:tableStyleId>
              </a:tblPr>
              <a:tblGrid>
                <a:gridCol w="1181100"/>
                <a:gridCol w="1181100"/>
              </a:tblGrid>
              <a:tr h="265156">
                <a:tc>
                  <a:txBody>
                    <a:bodyPr/>
                    <a:lstStyle/>
                    <a:p>
                      <a:pPr algn="ctr" rtl="1"/>
                      <a:r>
                        <a:rPr lang="en-US" sz="1200" dirty="0" smtClean="0"/>
                        <a:t>Not Available</a:t>
                      </a:r>
                      <a:endParaRPr lang="fa-IR" sz="1200" dirty="0"/>
                    </a:p>
                  </a:txBody>
                  <a:tcPr marL="43434" marR="43434" marT="21717" marB="21717"/>
                </a:tc>
                <a:tc>
                  <a:txBody>
                    <a:bodyPr/>
                    <a:lstStyle/>
                    <a:p>
                      <a:pPr algn="ctr" rtl="1"/>
                      <a:r>
                        <a:rPr lang="en-US" sz="1200" dirty="0" smtClean="0"/>
                        <a:t>Available</a:t>
                      </a:r>
                      <a:endParaRPr lang="fa-IR" sz="1200" dirty="0"/>
                    </a:p>
                  </a:txBody>
                  <a:tcPr marL="43434" marR="43434" marT="21717" marB="21717"/>
                </a:tc>
              </a:tr>
              <a:tr h="40285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2400" dirty="0" smtClean="0">
                          <a:cs typeface="2  Mitra" pitchFamily="2" charset="-78"/>
                          <a:sym typeface="Wingdings"/>
                        </a:rPr>
                        <a:t></a:t>
                      </a:r>
                      <a:endParaRPr lang="en-US" sz="2400" dirty="0" smtClean="0">
                        <a:cs typeface="2  Mitra" pitchFamily="2" charset="-78"/>
                      </a:endParaRPr>
                    </a:p>
                    <a:p>
                      <a:pPr rtl="1"/>
                      <a:endParaRPr lang="fa-IR" sz="900" dirty="0"/>
                    </a:p>
                  </a:txBody>
                  <a:tcPr marL="43434" marR="43434" marT="21717" marB="21717"/>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2400" dirty="0" smtClean="0">
                          <a:cs typeface="2  Mitra" pitchFamily="2" charset="-78"/>
                          <a:sym typeface="Wingdings"/>
                        </a:rPr>
                        <a:t></a:t>
                      </a:r>
                      <a:endParaRPr lang="en-US" sz="2400" dirty="0" smtClean="0">
                        <a:cs typeface="2  Mitra" pitchFamily="2" charset="-78"/>
                      </a:endParaRPr>
                    </a:p>
                    <a:p>
                      <a:pPr rtl="1"/>
                      <a:endParaRPr lang="fa-IR" sz="900" dirty="0"/>
                    </a:p>
                  </a:txBody>
                  <a:tcPr marL="43434" marR="43434" marT="21717" marB="21717"/>
                </a:tc>
              </a:tr>
            </a:tbl>
          </a:graphicData>
        </a:graphic>
      </p:graphicFrame>
      <p:sp>
        <p:nvSpPr>
          <p:cNvPr id="9" name="TextBox 8"/>
          <p:cNvSpPr txBox="1"/>
          <p:nvPr/>
        </p:nvSpPr>
        <p:spPr>
          <a:xfrm flipH="1">
            <a:off x="838194" y="1371600"/>
            <a:ext cx="8305805"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dirty="0"/>
              <a:t>Parameters required for </a:t>
            </a:r>
            <a:r>
              <a:rPr lang="en-US" dirty="0" smtClean="0"/>
              <a:t>Modeling Tsunamis </a:t>
            </a:r>
            <a:r>
              <a:rPr lang="en-US" dirty="0"/>
              <a:t>Generated </a:t>
            </a:r>
            <a:r>
              <a:rPr lang="en-US" dirty="0" smtClean="0"/>
              <a:t>by Earthquakes</a:t>
            </a:r>
            <a:endParaRPr lang="fa-IR" dirty="0"/>
          </a:p>
        </p:txBody>
      </p:sp>
    </p:spTree>
    <p:extLst>
      <p:ext uri="{BB962C8B-B14F-4D97-AF65-F5344CB8AC3E}">
        <p14:creationId xmlns:p14="http://schemas.microsoft.com/office/powerpoint/2010/main" val="3176129274"/>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a:t>Research Methodology</a:t>
            </a:r>
            <a:r>
              <a:rPr lang="fa-IR" dirty="0" smtClean="0"/>
              <a:t/>
            </a:r>
            <a:br>
              <a:rPr lang="fa-IR" dirty="0" smtClean="0"/>
            </a:br>
            <a:endParaRPr lang="fa-IR" dirty="0"/>
          </a:p>
        </p:txBody>
      </p:sp>
      <p:sp>
        <p:nvSpPr>
          <p:cNvPr id="3" name="Content Placeholder 2"/>
          <p:cNvSpPr>
            <a:spLocks noGrp="1"/>
          </p:cNvSpPr>
          <p:nvPr>
            <p:ph idx="1"/>
          </p:nvPr>
        </p:nvSpPr>
        <p:spPr>
          <a:xfrm>
            <a:off x="838195" y="2100263"/>
            <a:ext cx="7315200" cy="3724275"/>
          </a:xfrm>
        </p:spPr>
        <p:txBody>
          <a:bodyPr/>
          <a:lstStyle/>
          <a:p>
            <a:pPr algn="just" rtl="0"/>
            <a:r>
              <a:rPr lang="en-US" sz="1800" dirty="0"/>
              <a:t>Empirical equations of Wells and Coppersmith (1994) were used </a:t>
            </a:r>
            <a:r>
              <a:rPr lang="en-US" sz="1800" dirty="0" smtClean="0"/>
              <a:t>to estimate </a:t>
            </a:r>
            <a:r>
              <a:rPr lang="en-US" sz="1800" dirty="0"/>
              <a:t>the corresponding earthquake magnitude of the fault rupture followed </a:t>
            </a:r>
            <a:r>
              <a:rPr lang="en-US" sz="1800" dirty="0" smtClean="0"/>
              <a:t>by calculation </a:t>
            </a:r>
            <a:r>
              <a:rPr lang="en-US" sz="1800" dirty="0"/>
              <a:t>of the rupture width and surface </a:t>
            </a:r>
            <a:r>
              <a:rPr lang="en-US" sz="1800" dirty="0" smtClean="0"/>
              <a:t>displacement.</a:t>
            </a:r>
            <a:endParaRPr lang="fa-IR" sz="1800" dirty="0" smtClean="0"/>
          </a:p>
          <a:p>
            <a:pPr marL="0" indent="0" algn="l" rtl="0">
              <a:buNone/>
            </a:pPr>
            <a:endParaRPr lang="en-US" sz="1800" dirty="0" smtClean="0"/>
          </a:p>
          <a:p>
            <a:pPr marL="0" indent="0">
              <a:buNone/>
            </a:pPr>
            <a:endParaRPr lang="fa-IR" sz="1800" dirty="0" smtClean="0"/>
          </a:p>
          <a:p>
            <a:pPr marL="0" indent="0">
              <a:buNone/>
            </a:pPr>
            <a:endParaRPr lang="fa-IR" sz="1800" dirty="0"/>
          </a:p>
          <a:p>
            <a:pPr marL="0" indent="0">
              <a:buNone/>
            </a:pPr>
            <a:endParaRPr lang="fa-IR" sz="1800" dirty="0" smtClean="0"/>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3014165391"/>
                  </p:ext>
                </p:extLst>
              </p:nvPr>
            </p:nvGraphicFramePr>
            <p:xfrm>
              <a:off x="1104905" y="3737177"/>
              <a:ext cx="7277094" cy="2509803"/>
            </p:xfrm>
            <a:graphic>
              <a:graphicData uri="http://schemas.openxmlformats.org/drawingml/2006/table">
                <a:tbl>
                  <a:tblPr rtl="1" firstRow="1" bandRow="1">
                    <a:tableStyleId>{5C22544A-7EE6-4342-B048-85BDC9FD1C3A}</a:tableStyleId>
                  </a:tblPr>
                  <a:tblGrid>
                    <a:gridCol w="1959684"/>
                    <a:gridCol w="2339374"/>
                    <a:gridCol w="2978036"/>
                  </a:tblGrid>
                  <a:tr h="607102">
                    <a:tc gridSpan="2">
                      <a:txBody>
                        <a:bodyPr/>
                        <a:lstStyle/>
                        <a:p>
                          <a:pPr algn="ctr" rtl="1"/>
                          <a:r>
                            <a:rPr lang="en-US" sz="1200" dirty="0" smtClean="0">
                              <a:cs typeface="2  Mitra" pitchFamily="2" charset="-78"/>
                            </a:rPr>
                            <a:t>Calculating Necessary Parameters from  Wells and Coppersmith Empirical Equations </a:t>
                          </a:r>
                          <a:r>
                            <a:rPr lang="fa-IR" sz="1200" dirty="0" smtClean="0">
                              <a:cs typeface="2  Mitra" pitchFamily="2" charset="-78"/>
                            </a:rPr>
                            <a:t> </a:t>
                          </a:r>
                          <a:endParaRPr lang="fa-IR" sz="1200" dirty="0">
                            <a:cs typeface="2  Mitra" pitchFamily="2" charset="-78"/>
                          </a:endParaRPr>
                        </a:p>
                      </a:txBody>
                      <a:tcPr anchor="ctr"/>
                    </a:tc>
                    <a:tc hMerge="1">
                      <a:txBody>
                        <a:bodyPr/>
                        <a:lstStyle/>
                        <a:p>
                          <a:pPr rtl="1"/>
                          <a:endParaRPr lang="fa-IR"/>
                        </a:p>
                      </a:txBody>
                      <a:tcPr/>
                    </a:tc>
                    <a:tc rowSpan="4">
                      <a:txBody>
                        <a:bodyPr/>
                        <a:lstStyle/>
                        <a:p>
                          <a:pPr algn="r" rtl="1"/>
                          <a:endParaRPr lang="fa-IR" sz="1400" dirty="0">
                            <a:cs typeface="2  Mitra" pitchFamily="2" charset="-78"/>
                          </a:endParaRPr>
                        </a:p>
                      </a:txBody>
                      <a:tcPr/>
                    </a:tc>
                  </a:tr>
                  <a:tr h="51323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earthquake magnitude [MW]</a:t>
                          </a:r>
                        </a:p>
                      </a:txBody>
                      <a:tcPr/>
                    </a:tc>
                    <a:tc>
                      <a:txBody>
                        <a:bodyPr/>
                        <a:lstStyle/>
                        <a:p>
                          <a:pPr algn="r" rtl="1"/>
                          <a14:m>
                            <m:oMathPara xmlns:m="http://schemas.openxmlformats.org/officeDocument/2006/math">
                              <m:oMathParaPr>
                                <m:jc m:val="centerGroup"/>
                              </m:oMathParaPr>
                              <m:oMath xmlns:m="http://schemas.openxmlformats.org/officeDocument/2006/math">
                                <m:func>
                                  <m:funcPr>
                                    <m:ctrlPr>
                                      <a:rPr lang="en-US" sz="1400" i="1" smtClean="0">
                                        <a:latin typeface="Cambria Math" panose="02040503050406030204" pitchFamily="18" charset="0"/>
                                      </a:rPr>
                                    </m:ctrlPr>
                                  </m:funcPr>
                                  <m:fName>
                                    <m:r>
                                      <m:rPr>
                                        <m:sty m:val="p"/>
                                      </m:rPr>
                                      <a:rPr lang="en-US" sz="1400">
                                        <a:latin typeface="Cambria Math"/>
                                      </a:rPr>
                                      <m:t>log</m:t>
                                    </m:r>
                                  </m:fName>
                                  <m:e>
                                    <m:d>
                                      <m:dPr>
                                        <m:ctrlPr>
                                          <a:rPr lang="en-US" sz="1400" i="1">
                                            <a:latin typeface="Cambria Math" panose="02040503050406030204" pitchFamily="18" charset="0"/>
                                          </a:rPr>
                                        </m:ctrlPr>
                                      </m:dPr>
                                      <m:e>
                                        <m:r>
                                          <a:rPr lang="en-US" sz="1400" i="1">
                                            <a:latin typeface="Cambria Math"/>
                                          </a:rPr>
                                          <m:t>𝐿</m:t>
                                        </m:r>
                                      </m:e>
                                    </m:d>
                                    <m:r>
                                      <a:rPr lang="en-US" sz="1400" i="1">
                                        <a:latin typeface="Cambria Math"/>
                                      </a:rPr>
                                      <m:t>=−</m:t>
                                    </m:r>
                                    <m:r>
                                      <a:rPr lang="en-US" sz="1400" i="1">
                                        <a:latin typeface="Cambria Math"/>
                                      </a:rPr>
                                      <m:t>3</m:t>
                                    </m:r>
                                    <m:r>
                                      <a:rPr lang="en-US" sz="1400" i="1">
                                        <a:latin typeface="Cambria Math"/>
                                      </a:rPr>
                                      <m:t>.</m:t>
                                    </m:r>
                                    <m:r>
                                      <a:rPr lang="en-US" sz="1400" i="1">
                                        <a:latin typeface="Cambria Math"/>
                                      </a:rPr>
                                      <m:t>22</m:t>
                                    </m:r>
                                    <m:r>
                                      <a:rPr lang="en-US" sz="1400" i="1">
                                        <a:latin typeface="Cambria Math"/>
                                      </a:rPr>
                                      <m:t>+</m:t>
                                    </m:r>
                                    <m:r>
                                      <a:rPr lang="en-US" sz="1400" i="1">
                                        <a:latin typeface="Cambria Math"/>
                                      </a:rPr>
                                      <m:t>0</m:t>
                                    </m:r>
                                    <m:r>
                                      <a:rPr lang="en-US" sz="1400" i="1">
                                        <a:latin typeface="Cambria Math"/>
                                      </a:rPr>
                                      <m:t>.</m:t>
                                    </m:r>
                                    <m:r>
                                      <a:rPr lang="en-US" sz="1400" i="1">
                                        <a:latin typeface="Cambria Math"/>
                                      </a:rPr>
                                      <m:t>69</m:t>
                                    </m:r>
                                    <m:r>
                                      <a:rPr lang="en-US" sz="1400" i="1">
                                        <a:latin typeface="Cambria Math"/>
                                      </a:rPr>
                                      <m:t>𝑀</m:t>
                                    </m:r>
                                  </m:e>
                                </m:func>
                              </m:oMath>
                            </m:oMathPara>
                          </a14:m>
                          <a:endParaRPr lang="fa-IR" sz="1400" dirty="0">
                            <a:cs typeface="2  Mitra" pitchFamily="2" charset="-78"/>
                          </a:endParaRPr>
                        </a:p>
                      </a:txBody>
                      <a:tcPr/>
                    </a:tc>
                    <a:tc vMerge="1">
                      <a:txBody>
                        <a:bodyPr/>
                        <a:lstStyle/>
                        <a:p>
                          <a:pPr rtl="1"/>
                          <a:endParaRPr lang="fa-IR" sz="1400" dirty="0">
                            <a:cs typeface="2  Mitra" pitchFamily="2" charset="-78"/>
                          </a:endParaRPr>
                        </a:p>
                      </a:txBody>
                      <a:tcPr/>
                    </a:tc>
                  </a:tr>
                  <a:tr h="353778">
                    <a:tc>
                      <a:txBody>
                        <a:bodyPr/>
                        <a:lstStyle/>
                        <a:p>
                          <a:pPr algn="ctr" rtl="1"/>
                          <a:r>
                            <a:rPr lang="en-US" sz="1400" dirty="0" smtClean="0">
                              <a:cs typeface="2  Mitra" pitchFamily="2" charset="-78"/>
                            </a:rPr>
                            <a:t>Width [km]</a:t>
                          </a:r>
                          <a:endParaRPr lang="fa-IR" sz="1400" dirty="0">
                            <a:cs typeface="2  Mitra" pitchFamily="2" charset="-78"/>
                          </a:endParaRPr>
                        </a:p>
                      </a:txBody>
                      <a:tcPr/>
                    </a:tc>
                    <a:tc>
                      <a:txBody>
                        <a:bodyPr/>
                        <a:lstStyle/>
                        <a:p>
                          <a:pPr algn="r" rtl="1"/>
                          <a14:m>
                            <m:oMathPara xmlns:m="http://schemas.openxmlformats.org/officeDocument/2006/math">
                              <m:oMathParaPr>
                                <m:jc m:val="centerGroup"/>
                              </m:oMathParaPr>
                              <m:oMath xmlns:m="http://schemas.openxmlformats.org/officeDocument/2006/math">
                                <m:func>
                                  <m:funcPr>
                                    <m:ctrlPr>
                                      <a:rPr lang="en-US" sz="1400" i="1" smtClean="0">
                                        <a:latin typeface="Cambria Math" panose="02040503050406030204" pitchFamily="18" charset="0"/>
                                      </a:rPr>
                                    </m:ctrlPr>
                                  </m:funcPr>
                                  <m:fName>
                                    <m:r>
                                      <m:rPr>
                                        <m:sty m:val="p"/>
                                      </m:rPr>
                                      <a:rPr lang="en-US" sz="1400">
                                        <a:latin typeface="Cambria Math"/>
                                      </a:rPr>
                                      <m:t>log</m:t>
                                    </m:r>
                                  </m:fName>
                                  <m:e>
                                    <m:d>
                                      <m:dPr>
                                        <m:ctrlPr>
                                          <a:rPr lang="en-US" sz="1400" i="1">
                                            <a:latin typeface="Cambria Math" panose="02040503050406030204" pitchFamily="18" charset="0"/>
                                          </a:rPr>
                                        </m:ctrlPr>
                                      </m:dPr>
                                      <m:e>
                                        <m:r>
                                          <a:rPr lang="en-US" sz="1400" b="0" i="1" smtClean="0">
                                            <a:latin typeface="Cambria Math"/>
                                          </a:rPr>
                                          <m:t>𝑊</m:t>
                                        </m:r>
                                      </m:e>
                                    </m:d>
                                    <m:r>
                                      <a:rPr lang="en-US" sz="1400" i="1">
                                        <a:latin typeface="Cambria Math"/>
                                      </a:rPr>
                                      <m:t>=−</m:t>
                                    </m:r>
                                    <m:r>
                                      <a:rPr lang="en-US" sz="1400" b="0" i="1" smtClean="0">
                                        <a:latin typeface="Cambria Math"/>
                                      </a:rPr>
                                      <m:t>1</m:t>
                                    </m:r>
                                    <m:r>
                                      <a:rPr lang="en-US" sz="1400" b="0" i="1" smtClean="0">
                                        <a:latin typeface="Cambria Math"/>
                                      </a:rPr>
                                      <m:t>.</m:t>
                                    </m:r>
                                    <m:r>
                                      <a:rPr lang="en-US" sz="1400" b="0" i="1" smtClean="0">
                                        <a:latin typeface="Cambria Math"/>
                                      </a:rPr>
                                      <m:t>01</m:t>
                                    </m:r>
                                    <m:r>
                                      <a:rPr lang="en-US" sz="1400" i="1">
                                        <a:latin typeface="Cambria Math"/>
                                      </a:rPr>
                                      <m:t>+</m:t>
                                    </m:r>
                                    <m:r>
                                      <a:rPr lang="en-US" sz="1400" i="1">
                                        <a:latin typeface="Cambria Math"/>
                                      </a:rPr>
                                      <m:t>0</m:t>
                                    </m:r>
                                    <m:r>
                                      <a:rPr lang="en-US" sz="1400" i="1">
                                        <a:latin typeface="Cambria Math"/>
                                      </a:rPr>
                                      <m:t>.</m:t>
                                    </m:r>
                                    <m:r>
                                      <a:rPr lang="en-US" sz="1400" i="1">
                                        <a:latin typeface="Cambria Math"/>
                                      </a:rPr>
                                      <m:t>69</m:t>
                                    </m:r>
                                    <m:r>
                                      <a:rPr lang="en-US" sz="1400" i="1">
                                        <a:latin typeface="Cambria Math"/>
                                      </a:rPr>
                                      <m:t>𝑀</m:t>
                                    </m:r>
                                  </m:e>
                                </m:func>
                              </m:oMath>
                            </m:oMathPara>
                          </a14:m>
                          <a:endParaRPr lang="fa-IR" sz="1400" dirty="0">
                            <a:cs typeface="2  Mitra" pitchFamily="2" charset="-78"/>
                          </a:endParaRPr>
                        </a:p>
                      </a:txBody>
                      <a:tcPr/>
                    </a:tc>
                    <a:tc vMerge="1">
                      <a:txBody>
                        <a:bodyPr/>
                        <a:lstStyle/>
                        <a:p>
                          <a:pPr rtl="1"/>
                          <a:endParaRPr lang="fa-IR"/>
                        </a:p>
                      </a:txBody>
                      <a:tcPr/>
                    </a:tc>
                  </a:tr>
                  <a:tr h="436764">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Mean Dislocation [m]</a:t>
                          </a:r>
                          <a:endParaRPr lang="fa-IR" sz="1400" dirty="0" smtClean="0">
                            <a:cs typeface="2  Mitra" pitchFamily="2" charset="-78"/>
                          </a:endParaRPr>
                        </a:p>
                      </a:txBody>
                      <a:tcPr/>
                    </a:tc>
                    <a:tc>
                      <a:txBody>
                        <a:bodyPr/>
                        <a:lstStyle/>
                        <a:p>
                          <a:pPr algn="r" rtl="1"/>
                          <a14:m>
                            <m:oMathPara xmlns:m="http://schemas.openxmlformats.org/officeDocument/2006/math">
                              <m:oMathParaPr>
                                <m:jc m:val="centerGroup"/>
                              </m:oMathParaPr>
                              <m:oMath xmlns:m="http://schemas.openxmlformats.org/officeDocument/2006/math">
                                <m:func>
                                  <m:funcPr>
                                    <m:ctrlPr>
                                      <a:rPr lang="en-US" sz="1400" i="1" smtClean="0">
                                        <a:latin typeface="Cambria Math" panose="02040503050406030204" pitchFamily="18" charset="0"/>
                                      </a:rPr>
                                    </m:ctrlPr>
                                  </m:funcPr>
                                  <m:fName>
                                    <m:r>
                                      <m:rPr>
                                        <m:sty m:val="p"/>
                                      </m:rPr>
                                      <a:rPr lang="en-US" sz="1400">
                                        <a:latin typeface="Cambria Math"/>
                                      </a:rPr>
                                      <m:t>log</m:t>
                                    </m:r>
                                  </m:fName>
                                  <m:e>
                                    <m:d>
                                      <m:dPr>
                                        <m:ctrlPr>
                                          <a:rPr lang="en-US" sz="1400" i="1">
                                            <a:latin typeface="Cambria Math" panose="02040503050406030204" pitchFamily="18" charset="0"/>
                                          </a:rPr>
                                        </m:ctrlPr>
                                      </m:dPr>
                                      <m:e>
                                        <m:r>
                                          <a:rPr lang="en-US" sz="1400" i="1">
                                            <a:latin typeface="Cambria Math"/>
                                          </a:rPr>
                                          <m:t>𝑈</m:t>
                                        </m:r>
                                      </m:e>
                                    </m:d>
                                    <m:r>
                                      <a:rPr lang="en-US" sz="1400" i="1">
                                        <a:latin typeface="Cambria Math"/>
                                      </a:rPr>
                                      <m:t>=−</m:t>
                                    </m:r>
                                    <m:r>
                                      <a:rPr lang="en-US" sz="1400" i="1">
                                        <a:latin typeface="Cambria Math"/>
                                      </a:rPr>
                                      <m:t>4</m:t>
                                    </m:r>
                                    <m:r>
                                      <a:rPr lang="en-US" sz="1400" i="1">
                                        <a:latin typeface="Cambria Math"/>
                                      </a:rPr>
                                      <m:t>.</m:t>
                                    </m:r>
                                    <m:r>
                                      <a:rPr lang="en-US" sz="1400" i="1">
                                        <a:latin typeface="Cambria Math"/>
                                      </a:rPr>
                                      <m:t>8</m:t>
                                    </m:r>
                                    <m:r>
                                      <a:rPr lang="en-US" sz="1400" i="1">
                                        <a:latin typeface="Cambria Math"/>
                                      </a:rPr>
                                      <m:t>+</m:t>
                                    </m:r>
                                    <m:r>
                                      <a:rPr lang="en-US" sz="1400" i="1">
                                        <a:latin typeface="Cambria Math"/>
                                      </a:rPr>
                                      <m:t>0</m:t>
                                    </m:r>
                                    <m:r>
                                      <a:rPr lang="en-US" sz="1400" i="1">
                                        <a:latin typeface="Cambria Math"/>
                                      </a:rPr>
                                      <m:t>.</m:t>
                                    </m:r>
                                    <m:r>
                                      <a:rPr lang="en-US" sz="1400" i="1">
                                        <a:latin typeface="Cambria Math"/>
                                      </a:rPr>
                                      <m:t>69</m:t>
                                    </m:r>
                                    <m:r>
                                      <a:rPr lang="en-US" sz="1400" i="1">
                                        <a:latin typeface="Cambria Math"/>
                                      </a:rPr>
                                      <m:t>𝑀</m:t>
                                    </m:r>
                                  </m:e>
                                </m:func>
                              </m:oMath>
                            </m:oMathPara>
                          </a14:m>
                          <a:endParaRPr lang="fa-IR" sz="1400" dirty="0">
                            <a:cs typeface="2  Mitra" pitchFamily="2" charset="-78"/>
                          </a:endParaRPr>
                        </a:p>
                      </a:txBody>
                      <a:tcPr/>
                    </a:tc>
                    <a:tc vMerge="1">
                      <a:txBody>
                        <a:bodyPr/>
                        <a:lstStyle/>
                        <a:p>
                          <a:pPr rtl="1"/>
                          <a:endParaRPr lang="fa-IR" sz="1400" dirty="0">
                            <a:cs typeface="2  Mitra" pitchFamily="2" charset="-78"/>
                          </a:endParaRPr>
                        </a:p>
                      </a:txBody>
                      <a:tcPr/>
                    </a:tc>
                  </a:tr>
                  <a:tr h="59399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*U=Mean Dislocation [m], L=Length [km], W=Width [</a:t>
                          </a:r>
                          <a:r>
                            <a:rPr lang="en-US" sz="1400" smtClean="0">
                              <a:cs typeface="2  Mitra" pitchFamily="2" charset="-78"/>
                            </a:rPr>
                            <a:t>km], M=</a:t>
                          </a:r>
                          <a:r>
                            <a:rPr lang="en-US" sz="1400" kern="1200" smtClean="0">
                              <a:solidFill>
                                <a:schemeClr val="dk1"/>
                              </a:solidFill>
                              <a:latin typeface="+mn-lt"/>
                              <a:ea typeface="+mn-ea"/>
                              <a:cs typeface="2  Mitra" pitchFamily="2" charset="-78"/>
                            </a:rPr>
                            <a:t>earthquake magnitude [MW]</a:t>
                          </a:r>
                          <a:endParaRPr lang="fa-IR" sz="1400" dirty="0" smtClean="0">
                            <a:cs typeface="2  Mitra" pitchFamily="2" charset="-78"/>
                          </a:endParaRPr>
                        </a:p>
                      </a:txBody>
                      <a:tcPr/>
                    </a:tc>
                    <a:tc hMerge="1">
                      <a:txBody>
                        <a:bodyPr/>
                        <a:lstStyle/>
                        <a:p>
                          <a:pPr rtl="1"/>
                          <a:endParaRPr lang="fa-IR" sz="1400" dirty="0">
                            <a:cs typeface="2  Mitra" pitchFamily="2" charset="-78"/>
                          </a:endParaRPr>
                        </a:p>
                      </a:txBody>
                      <a:tcPr/>
                    </a:tc>
                    <a:tc hMerge="1">
                      <a:txBody>
                        <a:bodyPr/>
                        <a:lstStyle/>
                        <a:p>
                          <a:pPr rtl="1"/>
                          <a:endParaRPr lang="fa-IR" sz="1400" dirty="0">
                            <a:cs typeface="2  Mitra" pitchFamily="2" charset="-78"/>
                          </a:endParaRPr>
                        </a:p>
                      </a:txBody>
                      <a:tcPr/>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3014165391"/>
                  </p:ext>
                </p:extLst>
              </p:nvPr>
            </p:nvGraphicFramePr>
            <p:xfrm>
              <a:off x="1104905" y="3737177"/>
              <a:ext cx="7277094" cy="2509803"/>
            </p:xfrm>
            <a:graphic>
              <a:graphicData uri="http://schemas.openxmlformats.org/drawingml/2006/table">
                <a:tbl>
                  <a:tblPr rtl="1" firstRow="1" bandRow="1">
                    <a:tableStyleId>{5C22544A-7EE6-4342-B048-85BDC9FD1C3A}</a:tableStyleId>
                  </a:tblPr>
                  <a:tblGrid>
                    <a:gridCol w="1959684"/>
                    <a:gridCol w="2339374"/>
                    <a:gridCol w="2978036"/>
                  </a:tblGrid>
                  <a:tr h="607102">
                    <a:tc gridSpan="2">
                      <a:txBody>
                        <a:bodyPr/>
                        <a:lstStyle/>
                        <a:p>
                          <a:pPr algn="ctr" rtl="1"/>
                          <a:r>
                            <a:rPr lang="en-US" sz="1200" dirty="0" smtClean="0">
                              <a:cs typeface="2  Mitra" pitchFamily="2" charset="-78"/>
                            </a:rPr>
                            <a:t>Calculating Necessary Parameters from  Wells and Coppersmith Empirical Equations </a:t>
                          </a:r>
                          <a:r>
                            <a:rPr lang="fa-IR" sz="1200" dirty="0" smtClean="0">
                              <a:cs typeface="2  Mitra" pitchFamily="2" charset="-78"/>
                            </a:rPr>
                            <a:t> </a:t>
                          </a:r>
                          <a:endParaRPr lang="fa-IR" sz="1200" dirty="0">
                            <a:cs typeface="2  Mitra" pitchFamily="2" charset="-78"/>
                          </a:endParaRPr>
                        </a:p>
                      </a:txBody>
                      <a:tcPr anchor="ctr"/>
                    </a:tc>
                    <a:tc hMerge="1">
                      <a:txBody>
                        <a:bodyPr/>
                        <a:lstStyle/>
                        <a:p>
                          <a:pPr rtl="1"/>
                          <a:endParaRPr lang="fa-IR"/>
                        </a:p>
                      </a:txBody>
                      <a:tcPr/>
                    </a:tc>
                    <a:tc rowSpan="4">
                      <a:txBody>
                        <a:bodyPr/>
                        <a:lstStyle/>
                        <a:p>
                          <a:pPr algn="r" rtl="1"/>
                          <a:endParaRPr lang="fa-IR" sz="1400" dirty="0">
                            <a:cs typeface="2  Mitra" pitchFamily="2" charset="-78"/>
                          </a:endParaRPr>
                        </a:p>
                      </a:txBody>
                      <a:tcPr/>
                    </a:tc>
                  </a:tr>
                  <a:tr h="518160">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earthquake magnitude [MW]</a:t>
                          </a:r>
                          <a:endParaRPr lang="en-US" sz="1400" dirty="0" smtClean="0">
                            <a:cs typeface="2  Mitra" pitchFamily="2" charset="-78"/>
                          </a:endParaRPr>
                        </a:p>
                      </a:txBody>
                      <a:tcPr/>
                    </a:tc>
                    <a:tc>
                      <a:txBody>
                        <a:bodyPr/>
                        <a:lstStyle/>
                        <a:p>
                          <a:endParaRPr lang="fa-IR"/>
                        </a:p>
                      </a:txBody>
                      <a:tcPr>
                        <a:blipFill rotWithShape="0">
                          <a:blip r:embed="rId2"/>
                          <a:stretch>
                            <a:fillRect l="-84334" t="-118824" r="-128982" b="-269412"/>
                          </a:stretch>
                        </a:blipFill>
                      </a:tcPr>
                    </a:tc>
                    <a:tc vMerge="1">
                      <a:txBody>
                        <a:bodyPr/>
                        <a:lstStyle/>
                        <a:p>
                          <a:pPr rtl="1"/>
                          <a:endParaRPr lang="fa-IR" sz="1400" dirty="0">
                            <a:cs typeface="2  Mitra" pitchFamily="2" charset="-78"/>
                          </a:endParaRPr>
                        </a:p>
                      </a:txBody>
                      <a:tcPr/>
                    </a:tc>
                  </a:tr>
                  <a:tr h="353778">
                    <a:tc>
                      <a:txBody>
                        <a:bodyPr/>
                        <a:lstStyle/>
                        <a:p>
                          <a:pPr algn="ctr" rtl="1"/>
                          <a:r>
                            <a:rPr lang="en-US" sz="1400" dirty="0" smtClean="0">
                              <a:cs typeface="2  Mitra" pitchFamily="2" charset="-78"/>
                            </a:rPr>
                            <a:t>Width [km]</a:t>
                          </a:r>
                          <a:endParaRPr lang="fa-IR" sz="1400" dirty="0">
                            <a:cs typeface="2  Mitra" pitchFamily="2" charset="-78"/>
                          </a:endParaRPr>
                        </a:p>
                      </a:txBody>
                      <a:tcPr/>
                    </a:tc>
                    <a:tc>
                      <a:txBody>
                        <a:bodyPr/>
                        <a:lstStyle/>
                        <a:p>
                          <a:endParaRPr lang="fa-IR"/>
                        </a:p>
                      </a:txBody>
                      <a:tcPr>
                        <a:blipFill rotWithShape="0">
                          <a:blip r:embed="rId2"/>
                          <a:stretch>
                            <a:fillRect l="-84334" t="-320690" r="-128982" b="-294828"/>
                          </a:stretch>
                        </a:blipFill>
                      </a:tcPr>
                    </a:tc>
                    <a:tc vMerge="1">
                      <a:txBody>
                        <a:bodyPr/>
                        <a:lstStyle/>
                        <a:p>
                          <a:pPr rtl="1"/>
                          <a:endParaRPr lang="fa-IR"/>
                        </a:p>
                      </a:txBody>
                      <a:tcPr/>
                    </a:tc>
                  </a:tr>
                  <a:tr h="436764">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Mean Dislocation [m]</a:t>
                          </a:r>
                          <a:endParaRPr lang="fa-IR" sz="1400" dirty="0" smtClean="0">
                            <a:cs typeface="2  Mitra" pitchFamily="2" charset="-78"/>
                          </a:endParaRPr>
                        </a:p>
                      </a:txBody>
                      <a:tcPr/>
                    </a:tc>
                    <a:tc>
                      <a:txBody>
                        <a:bodyPr/>
                        <a:lstStyle/>
                        <a:p>
                          <a:endParaRPr lang="fa-IR"/>
                        </a:p>
                      </a:txBody>
                      <a:tcPr>
                        <a:blipFill rotWithShape="0">
                          <a:blip r:embed="rId2"/>
                          <a:stretch>
                            <a:fillRect l="-84334" t="-343662" r="-128982" b="-140845"/>
                          </a:stretch>
                        </a:blipFill>
                      </a:tcPr>
                    </a:tc>
                    <a:tc vMerge="1">
                      <a:txBody>
                        <a:bodyPr/>
                        <a:lstStyle/>
                        <a:p>
                          <a:pPr rtl="1"/>
                          <a:endParaRPr lang="fa-IR" sz="1400" dirty="0">
                            <a:cs typeface="2  Mitra" pitchFamily="2" charset="-78"/>
                          </a:endParaRPr>
                        </a:p>
                      </a:txBody>
                      <a:tcPr/>
                    </a:tc>
                  </a:tr>
                  <a:tr h="59399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*U=Mean Dislocation [m], L=Length [km], W=Width [</a:t>
                          </a:r>
                          <a:r>
                            <a:rPr lang="en-US" sz="1400" smtClean="0">
                              <a:cs typeface="2  Mitra" pitchFamily="2" charset="-78"/>
                            </a:rPr>
                            <a:t>km], M=</a:t>
                          </a:r>
                          <a:r>
                            <a:rPr lang="en-US" sz="1400" kern="1200" smtClean="0">
                              <a:solidFill>
                                <a:schemeClr val="dk1"/>
                              </a:solidFill>
                              <a:latin typeface="+mn-lt"/>
                              <a:ea typeface="+mn-ea"/>
                              <a:cs typeface="2  Mitra" pitchFamily="2" charset="-78"/>
                            </a:rPr>
                            <a:t>earthquake magnitude [MW]</a:t>
                          </a:r>
                          <a:endParaRPr lang="fa-IR" sz="1400" dirty="0" smtClean="0">
                            <a:cs typeface="2  Mitra" pitchFamily="2" charset="-78"/>
                          </a:endParaRPr>
                        </a:p>
                      </a:txBody>
                      <a:tcPr/>
                    </a:tc>
                    <a:tc hMerge="1">
                      <a:txBody>
                        <a:bodyPr/>
                        <a:lstStyle/>
                        <a:p>
                          <a:pPr rtl="1"/>
                          <a:endParaRPr lang="fa-IR" sz="1400" dirty="0">
                            <a:cs typeface="2  Mitra" pitchFamily="2" charset="-78"/>
                          </a:endParaRPr>
                        </a:p>
                      </a:txBody>
                      <a:tcPr/>
                    </a:tc>
                    <a:tc hMerge="1">
                      <a:txBody>
                        <a:bodyPr/>
                        <a:lstStyle/>
                        <a:p>
                          <a:pPr rtl="1"/>
                          <a:endParaRPr lang="fa-IR" sz="1400" dirty="0">
                            <a:cs typeface="2  Mitra" pitchFamily="2" charset="-78"/>
                          </a:endParaRPr>
                        </a:p>
                      </a:txBody>
                      <a:tcPr/>
                    </a:tc>
                  </a:tr>
                </a:tbl>
              </a:graphicData>
            </a:graphic>
          </p:graphicFrame>
        </mc:Fallback>
      </mc:AlternateContent>
      <p:sp>
        <p:nvSpPr>
          <p:cNvPr id="7" name="Slide Number Placeholder 6"/>
          <p:cNvSpPr>
            <a:spLocks noGrp="1"/>
          </p:cNvSpPr>
          <p:nvPr>
            <p:ph type="sldNum" sz="quarter" idx="12"/>
          </p:nvPr>
        </p:nvSpPr>
        <p:spPr/>
        <p:txBody>
          <a:bodyPr/>
          <a:lstStyle/>
          <a:p>
            <a:pPr>
              <a:defRPr/>
            </a:pPr>
            <a:fld id="{1CB13C5A-D108-44AE-9FC9-8F57B378148F}" type="slidenum">
              <a:rPr lang="en-US" smtClean="0"/>
              <a:pPr>
                <a:defRPr/>
              </a:pPr>
              <a:t>18</a:t>
            </a:fld>
            <a:endParaRPr lang="en-US"/>
          </a:p>
        </p:txBody>
      </p:sp>
      <p:sp>
        <p:nvSpPr>
          <p:cNvPr id="8" name="TextBox 7"/>
          <p:cNvSpPr txBox="1"/>
          <p:nvPr/>
        </p:nvSpPr>
        <p:spPr>
          <a:xfrm flipH="1">
            <a:off x="838195" y="1371600"/>
            <a:ext cx="7543804"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dirty="0" smtClean="0"/>
              <a:t>Generation Phase</a:t>
            </a:r>
            <a:r>
              <a:rPr lang="en-US" dirty="0"/>
              <a:t>: </a:t>
            </a:r>
            <a:r>
              <a:rPr lang="en-US" dirty="0" smtClean="0"/>
              <a:t>Calculating </a:t>
            </a:r>
            <a:r>
              <a:rPr lang="en-US" dirty="0"/>
              <a:t>Necessary parameters </a:t>
            </a:r>
            <a:endParaRPr lang="fa-IR" dirty="0"/>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bwMode="auto">
          <a:xfrm>
            <a:off x="1066800" y="3352800"/>
            <a:ext cx="2971800" cy="22098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92077996"/>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a:t>Research Methodology</a:t>
            </a:r>
            <a:r>
              <a:rPr lang="fa-IR" dirty="0" smtClean="0"/>
              <a:t/>
            </a:r>
            <a:br>
              <a:rPr lang="fa-IR" dirty="0" smtClean="0"/>
            </a:br>
            <a:endParaRPr lang="fa-IR"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101" y="4288943"/>
            <a:ext cx="2971800" cy="2486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4204973"/>
            <a:ext cx="3140615" cy="2654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1353066523"/>
                  </p:ext>
                </p:extLst>
              </p:nvPr>
            </p:nvGraphicFramePr>
            <p:xfrm>
              <a:off x="1066800" y="2109153"/>
              <a:ext cx="7649845" cy="2042160"/>
            </p:xfrm>
            <a:graphic>
              <a:graphicData uri="http://schemas.openxmlformats.org/drawingml/2006/table">
                <a:tbl>
                  <a:tblPr rtl="1" firstRow="1" firstCol="1" bandRow="1">
                    <a:tableStyleId>{5C22544A-7EE6-4342-B048-85BDC9FD1C3A}</a:tableStyleId>
                  </a:tblPr>
                  <a:tblGrid>
                    <a:gridCol w="4895298"/>
                    <a:gridCol w="2754547"/>
                  </a:tblGrid>
                  <a:tr h="533400">
                    <a:tc>
                      <a:txBody>
                        <a:bodyPr/>
                        <a:lstStyle/>
                        <a:p>
                          <a:pPr indent="180340" algn="just" rtl="1">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200" i="1">
                                        <a:effectLst/>
                                        <a:latin typeface="Cambria Math" panose="02040503050406030204" pitchFamily="18" charset="0"/>
                                      </a:rPr>
                                    </m:ctrlPr>
                                  </m:sSubPr>
                                  <m:e>
                                    <m:r>
                                      <a:rPr lang="en-US" sz="1200">
                                        <a:effectLst/>
                                        <a:latin typeface="Cambria Math"/>
                                      </a:rPr>
                                      <m:t>𝑢</m:t>
                                    </m:r>
                                  </m:e>
                                  <m:sub>
                                    <m:r>
                                      <a:rPr lang="en-US" sz="1200">
                                        <a:effectLst/>
                                        <a:latin typeface="Cambria Math"/>
                                      </a:rPr>
                                      <m:t>𝑖</m:t>
                                    </m:r>
                                  </m:sub>
                                </m:sSub>
                                <m:r>
                                  <a:rPr lang="en-US" sz="1200">
                                    <a:effectLst/>
                                    <a:latin typeface="Cambria Math"/>
                                  </a:rPr>
                                  <m:t>=</m:t>
                                </m:r>
                                <m:r>
                                  <a:rPr lang="en-US" sz="1200">
                                    <a:effectLst/>
                                    <a:latin typeface="Cambria Math"/>
                                  </a:rPr>
                                  <m:t>𝜇</m:t>
                                </m:r>
                                <m:sSub>
                                  <m:sSubPr>
                                    <m:ctrlPr>
                                      <a:rPr lang="en-US" sz="1200" i="1">
                                        <a:effectLst/>
                                        <a:latin typeface="Cambria Math" panose="02040503050406030204" pitchFamily="18" charset="0"/>
                                      </a:rPr>
                                    </m:ctrlPr>
                                  </m:sSubPr>
                                  <m:e>
                                    <m:r>
                                      <a:rPr lang="en-US" sz="1200">
                                        <a:effectLst/>
                                        <a:latin typeface="Cambria Math"/>
                                      </a:rPr>
                                      <m:t>𝑢</m:t>
                                    </m:r>
                                  </m:e>
                                  <m:sub>
                                    <m:acc>
                                      <m:accPr>
                                        <m:chr m:val="̇"/>
                                        <m:ctrlPr>
                                          <a:rPr lang="en-US" sz="1200" i="1">
                                            <a:effectLst/>
                                            <a:latin typeface="Cambria Math" panose="02040503050406030204" pitchFamily="18" charset="0"/>
                                          </a:rPr>
                                        </m:ctrlPr>
                                      </m:accPr>
                                      <m:e>
                                        <m:r>
                                          <a:rPr lang="en-US" sz="1200">
                                            <a:effectLst/>
                                            <a:latin typeface="Cambria Math"/>
                                          </a:rPr>
                                          <m:t>1</m:t>
                                        </m:r>
                                      </m:e>
                                    </m:acc>
                                  </m:sub>
                                </m:sSub>
                                <m:nary>
                                  <m:naryPr>
                                    <m:limLoc m:val="subSup"/>
                                    <m:ctrlPr>
                                      <a:rPr lang="en-US" sz="1200" i="1">
                                        <a:effectLst/>
                                        <a:latin typeface="Cambria Math" panose="02040503050406030204" pitchFamily="18" charset="0"/>
                                      </a:rPr>
                                    </m:ctrlPr>
                                  </m:naryPr>
                                  <m:sub>
                                    <m:r>
                                      <a:rPr lang="en-US" sz="1200">
                                        <a:effectLst/>
                                        <a:latin typeface="Cambria Math"/>
                                      </a:rPr>
                                      <m:t>𝑑</m:t>
                                    </m:r>
                                  </m:sub>
                                  <m:sup>
                                    <m:r>
                                      <a:rPr lang="en-US" sz="1200">
                                        <a:effectLst/>
                                        <a:latin typeface="Cambria Math"/>
                                      </a:rPr>
                                      <m:t>𝐷</m:t>
                                    </m:r>
                                  </m:sup>
                                  <m:e>
                                    <m:nary>
                                      <m:naryPr>
                                        <m:limLoc m:val="subSup"/>
                                        <m:ctrlPr>
                                          <a:rPr lang="en-US" sz="1200" i="1">
                                            <a:effectLst/>
                                            <a:latin typeface="Cambria Math" panose="02040503050406030204" pitchFamily="18" charset="0"/>
                                          </a:rPr>
                                        </m:ctrlPr>
                                      </m:naryPr>
                                      <m:sub>
                                        <m:r>
                                          <a:rPr lang="en-US" sz="1200">
                                            <a:effectLst/>
                                            <a:latin typeface="Cambria Math"/>
                                          </a:rPr>
                                          <m:t>−</m:t>
                                        </m:r>
                                        <m:r>
                                          <a:rPr lang="en-US" sz="1200">
                                            <a:effectLst/>
                                            <a:latin typeface="Cambria Math"/>
                                          </a:rPr>
                                          <m:t>𝐿</m:t>
                                        </m:r>
                                      </m:sub>
                                      <m:sup>
                                        <m:r>
                                          <a:rPr lang="en-US" sz="1200">
                                            <a:effectLst/>
                                            <a:latin typeface="Cambria Math"/>
                                          </a:rPr>
                                          <m:t>𝐿</m:t>
                                        </m:r>
                                      </m:sup>
                                      <m:e>
                                        <m:d>
                                          <m:dPr>
                                            <m:begChr m:val="["/>
                                            <m:endChr m:val="]"/>
                                            <m:ctrlPr>
                                              <a:rPr lang="en-US" sz="1200" i="1">
                                                <a:effectLst/>
                                                <a:latin typeface="Cambria Math" panose="02040503050406030204" pitchFamily="18" charset="0"/>
                                              </a:rPr>
                                            </m:ctrlPr>
                                          </m:dPr>
                                          <m:e>
                                            <m:d>
                                              <m:dPr>
                                                <m:ctrlPr>
                                                  <a:rPr lang="en-US" sz="1200" i="1">
                                                    <a:effectLst/>
                                                    <a:latin typeface="Cambria Math" panose="02040503050406030204" pitchFamily="18" charset="0"/>
                                                  </a:rPr>
                                                </m:ctrlPr>
                                              </m:dPr>
                                              <m:e>
                                                <m:f>
                                                  <m:fPr>
                                                    <m:ctrlPr>
                                                      <a:rPr lang="en-US" sz="1200" i="1">
                                                        <a:effectLst/>
                                                        <a:latin typeface="Cambria Math" panose="02040503050406030204" pitchFamily="18" charset="0"/>
                                                      </a:rPr>
                                                    </m:ctrlPr>
                                                  </m:fPr>
                                                  <m:num>
                                                    <m:r>
                                                      <a:rPr lang="en-US" sz="1200">
                                                        <a:effectLst/>
                                                        <a:latin typeface="Cambria Math"/>
                                                      </a:rPr>
                                                      <m:t>𝜕</m:t>
                                                    </m:r>
                                                    <m:sSubSup>
                                                      <m:sSubSupPr>
                                                        <m:ctrlPr>
                                                          <a:rPr lang="en-US" sz="1200" i="1">
                                                            <a:effectLst/>
                                                            <a:latin typeface="Cambria Math" panose="02040503050406030204" pitchFamily="18" charset="0"/>
                                                          </a:rPr>
                                                        </m:ctrlPr>
                                                      </m:sSubSupPr>
                                                      <m:e>
                                                        <m:r>
                                                          <a:rPr lang="en-US" sz="1200">
                                                            <a:effectLst/>
                                                            <a:latin typeface="Cambria Math"/>
                                                          </a:rPr>
                                                          <m:t>𝑢</m:t>
                                                        </m:r>
                                                      </m:e>
                                                      <m:sub>
                                                        <m:r>
                                                          <a:rPr lang="en-US" sz="1200">
                                                            <a:effectLst/>
                                                            <a:latin typeface="Cambria Math"/>
                                                          </a:rPr>
                                                          <m:t>𝑖</m:t>
                                                        </m:r>
                                                      </m:sub>
                                                      <m:sup>
                                                        <m:r>
                                                          <a:rPr lang="en-US" sz="1200">
                                                            <a:effectLst/>
                                                            <a:latin typeface="Cambria Math"/>
                                                          </a:rPr>
                                                          <m:t>1</m:t>
                                                        </m:r>
                                                      </m:sup>
                                                    </m:sSubSup>
                                                  </m:num>
                                                  <m:den>
                                                    <m:r>
                                                      <a:rPr lang="en-US" sz="1200">
                                                        <a:effectLst/>
                                                        <a:latin typeface="Cambria Math"/>
                                                      </a:rPr>
                                                      <m:t>𝜕</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2</m:t>
                                                        </m:r>
                                                      </m:sub>
                                                    </m:sSub>
                                                  </m:den>
                                                </m:f>
                                                <m:r>
                                                  <a:rPr lang="en-US" sz="1200">
                                                    <a:effectLst/>
                                                    <a:latin typeface="Cambria Math"/>
                                                  </a:rPr>
                                                  <m:t>+</m:t>
                                                </m:r>
                                                <m:f>
                                                  <m:fPr>
                                                    <m:ctrlPr>
                                                      <a:rPr lang="en-US" sz="1200" i="1">
                                                        <a:effectLst/>
                                                        <a:latin typeface="Cambria Math" panose="02040503050406030204" pitchFamily="18" charset="0"/>
                                                      </a:rPr>
                                                    </m:ctrlPr>
                                                  </m:fPr>
                                                  <m:num>
                                                    <m:r>
                                                      <a:rPr lang="en-US" sz="1200">
                                                        <a:effectLst/>
                                                        <a:latin typeface="Cambria Math"/>
                                                      </a:rPr>
                                                      <m:t>𝜕</m:t>
                                                    </m:r>
                                                    <m:sSubSup>
                                                      <m:sSubSupPr>
                                                        <m:ctrlPr>
                                                          <a:rPr lang="en-US" sz="1200" i="1">
                                                            <a:effectLst/>
                                                            <a:latin typeface="Cambria Math" panose="02040503050406030204" pitchFamily="18" charset="0"/>
                                                          </a:rPr>
                                                        </m:ctrlPr>
                                                      </m:sSubSupPr>
                                                      <m:e>
                                                        <m:r>
                                                          <a:rPr lang="en-US" sz="1200">
                                                            <a:effectLst/>
                                                            <a:latin typeface="Cambria Math"/>
                                                          </a:rPr>
                                                          <m:t>𝑢</m:t>
                                                        </m:r>
                                                      </m:e>
                                                      <m:sub>
                                                        <m:r>
                                                          <a:rPr lang="en-US" sz="1200">
                                                            <a:effectLst/>
                                                            <a:latin typeface="Cambria Math"/>
                                                          </a:rPr>
                                                          <m:t>𝑖</m:t>
                                                        </m:r>
                                                      </m:sub>
                                                      <m:sup>
                                                        <m:r>
                                                          <a:rPr lang="en-US" sz="1200">
                                                            <a:effectLst/>
                                                            <a:latin typeface="Cambria Math"/>
                                                          </a:rPr>
                                                          <m:t>2</m:t>
                                                        </m:r>
                                                      </m:sup>
                                                    </m:sSubSup>
                                                  </m:num>
                                                  <m:den>
                                                    <m:r>
                                                      <a:rPr lang="en-US" sz="1200">
                                                        <a:effectLst/>
                                                        <a:latin typeface="Cambria Math"/>
                                                      </a:rPr>
                                                      <m:t>𝜕</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1</m:t>
                                                        </m:r>
                                                      </m:sub>
                                                    </m:sSub>
                                                  </m:den>
                                                </m:f>
                                              </m:e>
                                            </m:d>
                                            <m:func>
                                              <m:funcPr>
                                                <m:ctrlPr>
                                                  <a:rPr lang="en-US" sz="1200" i="1">
                                                    <a:effectLst/>
                                                    <a:latin typeface="Cambria Math" panose="02040503050406030204" pitchFamily="18" charset="0"/>
                                                  </a:rPr>
                                                </m:ctrlPr>
                                              </m:funcPr>
                                              <m:fName>
                                                <m:r>
                                                  <m:rPr>
                                                    <m:sty m:val="p"/>
                                                  </m:rPr>
                                                  <a:rPr lang="en-US" sz="1200">
                                                    <a:effectLst/>
                                                    <a:latin typeface="Cambria Math"/>
                                                  </a:rPr>
                                                  <m:t>sin</m:t>
                                                </m:r>
                                              </m:fName>
                                              <m:e>
                                                <m:r>
                                                  <a:rPr lang="en-US" sz="1200">
                                                    <a:effectLst/>
                                                    <a:latin typeface="Cambria Math"/>
                                                  </a:rPr>
                                                  <m:t>𝜃</m:t>
                                                </m:r>
                                              </m:e>
                                            </m:func>
                                            <m:r>
                                              <a:rPr lang="en-US" sz="1200">
                                                <a:effectLst/>
                                                <a:latin typeface="Cambria Math"/>
                                              </a:rPr>
                                              <m:t>−</m:t>
                                            </m:r>
                                            <m:d>
                                              <m:dPr>
                                                <m:ctrlPr>
                                                  <a:rPr lang="en-US" sz="1200" i="1">
                                                    <a:effectLst/>
                                                    <a:latin typeface="Cambria Math" panose="02040503050406030204" pitchFamily="18" charset="0"/>
                                                  </a:rPr>
                                                </m:ctrlPr>
                                              </m:dPr>
                                              <m:e>
                                                <m:f>
                                                  <m:fPr>
                                                    <m:ctrlPr>
                                                      <a:rPr lang="en-US" sz="1200" i="1">
                                                        <a:effectLst/>
                                                        <a:latin typeface="Cambria Math" panose="02040503050406030204" pitchFamily="18" charset="0"/>
                                                      </a:rPr>
                                                    </m:ctrlPr>
                                                  </m:fPr>
                                                  <m:num>
                                                    <m:r>
                                                      <a:rPr lang="en-US" sz="1200">
                                                        <a:effectLst/>
                                                        <a:latin typeface="Cambria Math"/>
                                                      </a:rPr>
                                                      <m:t>𝜕</m:t>
                                                    </m:r>
                                                    <m:sSubSup>
                                                      <m:sSubSupPr>
                                                        <m:ctrlPr>
                                                          <a:rPr lang="en-US" sz="1200" i="1">
                                                            <a:effectLst/>
                                                            <a:latin typeface="Cambria Math" panose="02040503050406030204" pitchFamily="18" charset="0"/>
                                                          </a:rPr>
                                                        </m:ctrlPr>
                                                      </m:sSubSupPr>
                                                      <m:e>
                                                        <m:r>
                                                          <a:rPr lang="en-US" sz="1200">
                                                            <a:effectLst/>
                                                            <a:latin typeface="Cambria Math"/>
                                                          </a:rPr>
                                                          <m:t>𝑢</m:t>
                                                        </m:r>
                                                      </m:e>
                                                      <m:sub>
                                                        <m:r>
                                                          <a:rPr lang="en-US" sz="1200">
                                                            <a:effectLst/>
                                                            <a:latin typeface="Cambria Math"/>
                                                          </a:rPr>
                                                          <m:t>𝑖</m:t>
                                                        </m:r>
                                                      </m:sub>
                                                      <m:sup>
                                                        <m:r>
                                                          <a:rPr lang="en-US" sz="1200">
                                                            <a:effectLst/>
                                                            <a:latin typeface="Cambria Math"/>
                                                          </a:rPr>
                                                          <m:t>1</m:t>
                                                        </m:r>
                                                      </m:sup>
                                                    </m:sSubSup>
                                                  </m:num>
                                                  <m:den>
                                                    <m:r>
                                                      <a:rPr lang="en-US" sz="1200">
                                                        <a:effectLst/>
                                                        <a:latin typeface="Cambria Math"/>
                                                      </a:rPr>
                                                      <m:t>𝜕</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3</m:t>
                                                        </m:r>
                                                      </m:sub>
                                                    </m:sSub>
                                                  </m:den>
                                                </m:f>
                                                <m:r>
                                                  <a:rPr lang="en-US" sz="1200">
                                                    <a:effectLst/>
                                                    <a:latin typeface="Cambria Math"/>
                                                  </a:rPr>
                                                  <m:t>+</m:t>
                                                </m:r>
                                                <m:f>
                                                  <m:fPr>
                                                    <m:ctrlPr>
                                                      <a:rPr lang="en-US" sz="1200" i="1">
                                                        <a:effectLst/>
                                                        <a:latin typeface="Cambria Math" panose="02040503050406030204" pitchFamily="18" charset="0"/>
                                                      </a:rPr>
                                                    </m:ctrlPr>
                                                  </m:fPr>
                                                  <m:num>
                                                    <m:r>
                                                      <a:rPr lang="en-US" sz="1200">
                                                        <a:effectLst/>
                                                        <a:latin typeface="Cambria Math"/>
                                                      </a:rPr>
                                                      <m:t>𝜕</m:t>
                                                    </m:r>
                                                    <m:sSubSup>
                                                      <m:sSubSupPr>
                                                        <m:ctrlPr>
                                                          <a:rPr lang="en-US" sz="1200" i="1">
                                                            <a:effectLst/>
                                                            <a:latin typeface="Cambria Math" panose="02040503050406030204" pitchFamily="18" charset="0"/>
                                                          </a:rPr>
                                                        </m:ctrlPr>
                                                      </m:sSubSupPr>
                                                      <m:e>
                                                        <m:r>
                                                          <a:rPr lang="en-US" sz="1200">
                                                            <a:effectLst/>
                                                            <a:latin typeface="Cambria Math"/>
                                                          </a:rPr>
                                                          <m:t>𝑢</m:t>
                                                        </m:r>
                                                      </m:e>
                                                      <m:sub>
                                                        <m:r>
                                                          <a:rPr lang="en-US" sz="1200">
                                                            <a:effectLst/>
                                                            <a:latin typeface="Cambria Math"/>
                                                          </a:rPr>
                                                          <m:t>𝑖</m:t>
                                                        </m:r>
                                                      </m:sub>
                                                      <m:sup>
                                                        <m:r>
                                                          <a:rPr lang="en-US" sz="1200">
                                                            <a:effectLst/>
                                                            <a:latin typeface="Cambria Math"/>
                                                          </a:rPr>
                                                          <m:t>3</m:t>
                                                        </m:r>
                                                      </m:sup>
                                                    </m:sSubSup>
                                                  </m:num>
                                                  <m:den>
                                                    <m:r>
                                                      <a:rPr lang="en-US" sz="1200">
                                                        <a:effectLst/>
                                                        <a:latin typeface="Cambria Math"/>
                                                      </a:rPr>
                                                      <m:t>𝜕</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1</m:t>
                                                        </m:r>
                                                      </m:sub>
                                                    </m:sSub>
                                                  </m:den>
                                                </m:f>
                                              </m:e>
                                            </m:d>
                                            <m:func>
                                              <m:funcPr>
                                                <m:ctrlPr>
                                                  <a:rPr lang="en-US" sz="1200" i="1">
                                                    <a:effectLst/>
                                                    <a:latin typeface="Cambria Math" panose="02040503050406030204" pitchFamily="18" charset="0"/>
                                                  </a:rPr>
                                                </m:ctrlPr>
                                              </m:funcPr>
                                              <m:fName>
                                                <m:r>
                                                  <m:rPr>
                                                    <m:sty m:val="p"/>
                                                  </m:rPr>
                                                  <a:rPr lang="en-US" sz="1200">
                                                    <a:effectLst/>
                                                    <a:latin typeface="Cambria Math"/>
                                                  </a:rPr>
                                                  <m:t>cos</m:t>
                                                </m:r>
                                              </m:fName>
                                              <m:e>
                                                <m:r>
                                                  <a:rPr lang="en-US" sz="1200">
                                                    <a:effectLst/>
                                                    <a:latin typeface="Cambria Math"/>
                                                  </a:rPr>
                                                  <m:t>𝜃</m:t>
                                                </m:r>
                                              </m:e>
                                            </m:func>
                                          </m:e>
                                        </m:d>
                                        <m:r>
                                          <a:rPr lang="en-US" sz="1200">
                                            <a:effectLst/>
                                            <a:latin typeface="Cambria Math"/>
                                          </a:rPr>
                                          <m:t>𝑑</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1</m:t>
                                            </m:r>
                                          </m:sub>
                                        </m:sSub>
                                        <m:r>
                                          <a:rPr lang="en-US" sz="1200">
                                            <a:effectLst/>
                                            <a:latin typeface="Cambria Math"/>
                                          </a:rPr>
                                          <m:t>𝜉</m:t>
                                        </m:r>
                                      </m:e>
                                    </m:nary>
                                  </m:e>
                                </m:nary>
                              </m:oMath>
                            </m:oMathPara>
                          </a14:m>
                          <a:endParaRPr lang="en-US" sz="1200" dirty="0">
                            <a:effectLst/>
                            <a:latin typeface="Times New Roman"/>
                            <a:ea typeface="Calibri"/>
                            <a:cs typeface="B Lotus"/>
                          </a:endParaRPr>
                        </a:p>
                      </a:txBody>
                      <a:tcPr marL="68580" marR="68580" marT="0" marB="0" anchor="ctr"/>
                    </a:tc>
                    <a:tc>
                      <a:txBody>
                        <a:bodyPr/>
                        <a:lstStyle/>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en-US" sz="1200" dirty="0">
                            <a:effectLst/>
                            <a:latin typeface="Times New Roman"/>
                            <a:ea typeface="Calibri"/>
                            <a:cs typeface="B Lotus"/>
                          </a:endParaRPr>
                        </a:p>
                      </a:txBody>
                      <a:tcPr marL="68580" marR="68580" marT="0" marB="0"/>
                    </a:tc>
                  </a:tr>
                  <a:tr h="999807">
                    <a:tc>
                      <a:txBody>
                        <a:bodyPr/>
                        <a:lstStyle/>
                        <a:p>
                          <a:pPr indent="180340" algn="just" rtl="1">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200" i="1">
                                        <a:effectLst/>
                                        <a:latin typeface="Cambria Math" panose="02040503050406030204" pitchFamily="18" charset="0"/>
                                      </a:rPr>
                                    </m:ctrlPr>
                                  </m:sSubPr>
                                  <m:e>
                                    <m:r>
                                      <a:rPr lang="en-US" sz="1200">
                                        <a:effectLst/>
                                        <a:latin typeface="Cambria Math"/>
                                      </a:rPr>
                                      <m:t>𝑢</m:t>
                                    </m:r>
                                  </m:e>
                                  <m:sub>
                                    <m:r>
                                      <a:rPr lang="en-US" sz="1200">
                                        <a:effectLst/>
                                        <a:latin typeface="Cambria Math"/>
                                      </a:rPr>
                                      <m:t>𝑖</m:t>
                                    </m:r>
                                  </m:sub>
                                </m:sSub>
                                <m:r>
                                  <a:rPr lang="en-US" sz="1200">
                                    <a:effectLst/>
                                    <a:latin typeface="Cambria Math"/>
                                  </a:rPr>
                                  <m:t>=</m:t>
                                </m:r>
                                <m:r>
                                  <a:rPr lang="en-US" sz="1200">
                                    <a:effectLst/>
                                    <a:latin typeface="Cambria Math"/>
                                  </a:rPr>
                                  <m:t>𝜇</m:t>
                                </m:r>
                                <m:sSub>
                                  <m:sSubPr>
                                    <m:ctrlPr>
                                      <a:rPr lang="en-US" sz="1200" i="1">
                                        <a:effectLst/>
                                        <a:latin typeface="Cambria Math" panose="02040503050406030204" pitchFamily="18" charset="0"/>
                                      </a:rPr>
                                    </m:ctrlPr>
                                  </m:sSubPr>
                                  <m:e>
                                    <m:r>
                                      <a:rPr lang="en-US" sz="1200">
                                        <a:effectLst/>
                                        <a:latin typeface="Cambria Math"/>
                                      </a:rPr>
                                      <m:t>𝑢</m:t>
                                    </m:r>
                                  </m:e>
                                  <m:sub>
                                    <m:acc>
                                      <m:accPr>
                                        <m:chr m:val="̇"/>
                                        <m:ctrlPr>
                                          <a:rPr lang="en-US" sz="1200" i="1">
                                            <a:effectLst/>
                                            <a:latin typeface="Cambria Math" panose="02040503050406030204" pitchFamily="18" charset="0"/>
                                          </a:rPr>
                                        </m:ctrlPr>
                                      </m:accPr>
                                      <m:e>
                                        <m:r>
                                          <a:rPr lang="en-US" sz="1200">
                                            <a:effectLst/>
                                            <a:latin typeface="Cambria Math"/>
                                          </a:rPr>
                                          <m:t>1</m:t>
                                        </m:r>
                                      </m:e>
                                    </m:acc>
                                  </m:sub>
                                </m:sSub>
                                <m:nary>
                                  <m:naryPr>
                                    <m:limLoc m:val="subSup"/>
                                    <m:ctrlPr>
                                      <a:rPr lang="en-US" sz="1200" i="1">
                                        <a:effectLst/>
                                        <a:latin typeface="Cambria Math" panose="02040503050406030204" pitchFamily="18" charset="0"/>
                                      </a:rPr>
                                    </m:ctrlPr>
                                  </m:naryPr>
                                  <m:sub>
                                    <m:r>
                                      <a:rPr lang="en-US" sz="1200">
                                        <a:effectLst/>
                                        <a:latin typeface="Cambria Math"/>
                                      </a:rPr>
                                      <m:t>𝑑</m:t>
                                    </m:r>
                                  </m:sub>
                                  <m:sup>
                                    <m:r>
                                      <a:rPr lang="en-US" sz="1200">
                                        <a:effectLst/>
                                        <a:latin typeface="Cambria Math"/>
                                      </a:rPr>
                                      <m:t>𝐷</m:t>
                                    </m:r>
                                  </m:sup>
                                  <m:e>
                                    <m:nary>
                                      <m:naryPr>
                                        <m:limLoc m:val="subSup"/>
                                        <m:ctrlPr>
                                          <a:rPr lang="en-US" sz="1200" i="1">
                                            <a:effectLst/>
                                            <a:latin typeface="Cambria Math" panose="02040503050406030204" pitchFamily="18" charset="0"/>
                                          </a:rPr>
                                        </m:ctrlPr>
                                      </m:naryPr>
                                      <m:sub>
                                        <m:r>
                                          <a:rPr lang="en-US" sz="1200">
                                            <a:effectLst/>
                                            <a:latin typeface="Cambria Math"/>
                                          </a:rPr>
                                          <m:t>−</m:t>
                                        </m:r>
                                        <m:r>
                                          <a:rPr lang="en-US" sz="1200">
                                            <a:effectLst/>
                                            <a:latin typeface="Cambria Math"/>
                                          </a:rPr>
                                          <m:t>𝐿</m:t>
                                        </m:r>
                                      </m:sub>
                                      <m:sup>
                                        <m:r>
                                          <a:rPr lang="en-US" sz="1200">
                                            <a:effectLst/>
                                            <a:latin typeface="Cambria Math"/>
                                          </a:rPr>
                                          <m:t>𝐿</m:t>
                                        </m:r>
                                      </m:sup>
                                      <m:e>
                                        <m:d>
                                          <m:dPr>
                                            <m:begChr m:val="["/>
                                            <m:endChr m:val="]"/>
                                            <m:ctrlPr>
                                              <a:rPr lang="en-US" sz="1200" i="1">
                                                <a:effectLst/>
                                                <a:latin typeface="Cambria Math" panose="02040503050406030204" pitchFamily="18" charset="0"/>
                                              </a:rPr>
                                            </m:ctrlPr>
                                          </m:dPr>
                                          <m:e>
                                            <m:d>
                                              <m:dPr>
                                                <m:ctrlPr>
                                                  <a:rPr lang="en-US" sz="1200" i="1">
                                                    <a:effectLst/>
                                                    <a:latin typeface="Cambria Math" panose="02040503050406030204" pitchFamily="18" charset="0"/>
                                                  </a:rPr>
                                                </m:ctrlPr>
                                              </m:dPr>
                                              <m:e>
                                                <m:f>
                                                  <m:fPr>
                                                    <m:ctrlPr>
                                                      <a:rPr lang="en-US" sz="1200" i="1">
                                                        <a:effectLst/>
                                                        <a:latin typeface="Cambria Math" panose="02040503050406030204" pitchFamily="18" charset="0"/>
                                                      </a:rPr>
                                                    </m:ctrlPr>
                                                  </m:fPr>
                                                  <m:num>
                                                    <m:r>
                                                      <a:rPr lang="en-US" sz="1200">
                                                        <a:effectLst/>
                                                        <a:latin typeface="Cambria Math"/>
                                                      </a:rPr>
                                                      <m:t>𝜕</m:t>
                                                    </m:r>
                                                    <m:sSubSup>
                                                      <m:sSubSupPr>
                                                        <m:ctrlPr>
                                                          <a:rPr lang="en-US" sz="1200" i="1">
                                                            <a:effectLst/>
                                                            <a:latin typeface="Cambria Math" panose="02040503050406030204" pitchFamily="18" charset="0"/>
                                                          </a:rPr>
                                                        </m:ctrlPr>
                                                      </m:sSubSupPr>
                                                      <m:e>
                                                        <m:r>
                                                          <a:rPr lang="en-US" sz="1200">
                                                            <a:effectLst/>
                                                            <a:latin typeface="Cambria Math"/>
                                                          </a:rPr>
                                                          <m:t>𝑢</m:t>
                                                        </m:r>
                                                      </m:e>
                                                      <m:sub>
                                                        <m:r>
                                                          <a:rPr lang="en-US" sz="1200">
                                                            <a:effectLst/>
                                                            <a:latin typeface="Cambria Math"/>
                                                          </a:rPr>
                                                          <m:t>𝑖</m:t>
                                                        </m:r>
                                                      </m:sub>
                                                      <m:sup>
                                                        <m:r>
                                                          <a:rPr lang="en-US" sz="1200">
                                                            <a:effectLst/>
                                                            <a:latin typeface="Cambria Math"/>
                                                          </a:rPr>
                                                          <m:t>1</m:t>
                                                        </m:r>
                                                      </m:sup>
                                                    </m:sSubSup>
                                                  </m:num>
                                                  <m:den>
                                                    <m:r>
                                                      <a:rPr lang="en-US" sz="1200">
                                                        <a:effectLst/>
                                                        <a:latin typeface="Cambria Math"/>
                                                      </a:rPr>
                                                      <m:t>𝜕</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2</m:t>
                                                        </m:r>
                                                      </m:sub>
                                                    </m:sSub>
                                                  </m:den>
                                                </m:f>
                                                <m:r>
                                                  <a:rPr lang="en-US" sz="1200">
                                                    <a:effectLst/>
                                                    <a:latin typeface="Cambria Math"/>
                                                  </a:rPr>
                                                  <m:t>+</m:t>
                                                </m:r>
                                                <m:f>
                                                  <m:fPr>
                                                    <m:ctrlPr>
                                                      <a:rPr lang="en-US" sz="1200" i="1">
                                                        <a:effectLst/>
                                                        <a:latin typeface="Cambria Math" panose="02040503050406030204" pitchFamily="18" charset="0"/>
                                                      </a:rPr>
                                                    </m:ctrlPr>
                                                  </m:fPr>
                                                  <m:num>
                                                    <m:r>
                                                      <a:rPr lang="en-US" sz="1200">
                                                        <a:effectLst/>
                                                        <a:latin typeface="Cambria Math"/>
                                                      </a:rPr>
                                                      <m:t>𝜕</m:t>
                                                    </m:r>
                                                    <m:sSubSup>
                                                      <m:sSubSupPr>
                                                        <m:ctrlPr>
                                                          <a:rPr lang="en-US" sz="1200" i="1">
                                                            <a:effectLst/>
                                                            <a:latin typeface="Cambria Math" panose="02040503050406030204" pitchFamily="18" charset="0"/>
                                                          </a:rPr>
                                                        </m:ctrlPr>
                                                      </m:sSubSupPr>
                                                      <m:e>
                                                        <m:r>
                                                          <a:rPr lang="en-US" sz="1200">
                                                            <a:effectLst/>
                                                            <a:latin typeface="Cambria Math"/>
                                                          </a:rPr>
                                                          <m:t>𝑢</m:t>
                                                        </m:r>
                                                      </m:e>
                                                      <m:sub>
                                                        <m:r>
                                                          <a:rPr lang="en-US" sz="1200">
                                                            <a:effectLst/>
                                                            <a:latin typeface="Cambria Math"/>
                                                          </a:rPr>
                                                          <m:t>𝑖</m:t>
                                                        </m:r>
                                                      </m:sub>
                                                      <m:sup>
                                                        <m:r>
                                                          <a:rPr lang="en-US" sz="1200">
                                                            <a:effectLst/>
                                                            <a:latin typeface="Cambria Math"/>
                                                          </a:rPr>
                                                          <m:t>2</m:t>
                                                        </m:r>
                                                      </m:sup>
                                                    </m:sSubSup>
                                                  </m:num>
                                                  <m:den>
                                                    <m:r>
                                                      <a:rPr lang="en-US" sz="1200">
                                                        <a:effectLst/>
                                                        <a:latin typeface="Cambria Math"/>
                                                      </a:rPr>
                                                      <m:t>𝜕</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1</m:t>
                                                        </m:r>
                                                      </m:sub>
                                                    </m:sSub>
                                                  </m:den>
                                                </m:f>
                                              </m:e>
                                            </m:d>
                                            <m:func>
                                              <m:funcPr>
                                                <m:ctrlPr>
                                                  <a:rPr lang="en-US" sz="1200" i="1">
                                                    <a:effectLst/>
                                                    <a:latin typeface="Cambria Math" panose="02040503050406030204" pitchFamily="18" charset="0"/>
                                                  </a:rPr>
                                                </m:ctrlPr>
                                              </m:funcPr>
                                              <m:fName>
                                                <m:r>
                                                  <m:rPr>
                                                    <m:sty m:val="p"/>
                                                  </m:rPr>
                                                  <a:rPr lang="en-US" sz="1200">
                                                    <a:effectLst/>
                                                    <a:latin typeface="Cambria Math"/>
                                                  </a:rPr>
                                                  <m:t>sin</m:t>
                                                </m:r>
                                              </m:fName>
                                              <m:e>
                                                <m:r>
                                                  <a:rPr lang="en-US" sz="1200">
                                                    <a:effectLst/>
                                                    <a:latin typeface="Cambria Math"/>
                                                  </a:rPr>
                                                  <m:t>𝜃</m:t>
                                                </m:r>
                                              </m:e>
                                            </m:func>
                                            <m:r>
                                              <a:rPr lang="en-US" sz="1200">
                                                <a:effectLst/>
                                                <a:latin typeface="Cambria Math"/>
                                              </a:rPr>
                                              <m:t>−</m:t>
                                            </m:r>
                                            <m:d>
                                              <m:dPr>
                                                <m:ctrlPr>
                                                  <a:rPr lang="en-US" sz="1200" i="1">
                                                    <a:effectLst/>
                                                    <a:latin typeface="Cambria Math" panose="02040503050406030204" pitchFamily="18" charset="0"/>
                                                  </a:rPr>
                                                </m:ctrlPr>
                                              </m:dPr>
                                              <m:e>
                                                <m:f>
                                                  <m:fPr>
                                                    <m:ctrlPr>
                                                      <a:rPr lang="en-US" sz="1200" i="1">
                                                        <a:effectLst/>
                                                        <a:latin typeface="Cambria Math" panose="02040503050406030204" pitchFamily="18" charset="0"/>
                                                      </a:rPr>
                                                    </m:ctrlPr>
                                                  </m:fPr>
                                                  <m:num>
                                                    <m:r>
                                                      <a:rPr lang="en-US" sz="1200">
                                                        <a:effectLst/>
                                                        <a:latin typeface="Cambria Math"/>
                                                      </a:rPr>
                                                      <m:t>𝜕</m:t>
                                                    </m:r>
                                                    <m:sSubSup>
                                                      <m:sSubSupPr>
                                                        <m:ctrlPr>
                                                          <a:rPr lang="en-US" sz="1200" i="1">
                                                            <a:effectLst/>
                                                            <a:latin typeface="Cambria Math" panose="02040503050406030204" pitchFamily="18" charset="0"/>
                                                          </a:rPr>
                                                        </m:ctrlPr>
                                                      </m:sSubSupPr>
                                                      <m:e>
                                                        <m:r>
                                                          <a:rPr lang="en-US" sz="1200">
                                                            <a:effectLst/>
                                                            <a:latin typeface="Cambria Math"/>
                                                          </a:rPr>
                                                          <m:t>𝑢</m:t>
                                                        </m:r>
                                                      </m:e>
                                                      <m:sub>
                                                        <m:r>
                                                          <a:rPr lang="en-US" sz="1200">
                                                            <a:effectLst/>
                                                            <a:latin typeface="Cambria Math"/>
                                                          </a:rPr>
                                                          <m:t>𝑖</m:t>
                                                        </m:r>
                                                      </m:sub>
                                                      <m:sup>
                                                        <m:r>
                                                          <a:rPr lang="en-US" sz="1200">
                                                            <a:effectLst/>
                                                            <a:latin typeface="Cambria Math"/>
                                                          </a:rPr>
                                                          <m:t>1</m:t>
                                                        </m:r>
                                                      </m:sup>
                                                    </m:sSubSup>
                                                  </m:num>
                                                  <m:den>
                                                    <m:r>
                                                      <a:rPr lang="en-US" sz="1200">
                                                        <a:effectLst/>
                                                        <a:latin typeface="Cambria Math"/>
                                                      </a:rPr>
                                                      <m:t>𝜕</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3</m:t>
                                                        </m:r>
                                                      </m:sub>
                                                    </m:sSub>
                                                  </m:den>
                                                </m:f>
                                                <m:r>
                                                  <a:rPr lang="en-US" sz="1200">
                                                    <a:effectLst/>
                                                    <a:latin typeface="Cambria Math"/>
                                                  </a:rPr>
                                                  <m:t>+</m:t>
                                                </m:r>
                                                <m:f>
                                                  <m:fPr>
                                                    <m:ctrlPr>
                                                      <a:rPr lang="en-US" sz="1200" i="1">
                                                        <a:effectLst/>
                                                        <a:latin typeface="Cambria Math" panose="02040503050406030204" pitchFamily="18" charset="0"/>
                                                      </a:rPr>
                                                    </m:ctrlPr>
                                                  </m:fPr>
                                                  <m:num>
                                                    <m:r>
                                                      <a:rPr lang="en-US" sz="1200">
                                                        <a:effectLst/>
                                                        <a:latin typeface="Cambria Math"/>
                                                      </a:rPr>
                                                      <m:t>𝜕</m:t>
                                                    </m:r>
                                                    <m:sSubSup>
                                                      <m:sSubSupPr>
                                                        <m:ctrlPr>
                                                          <a:rPr lang="en-US" sz="1200" i="1">
                                                            <a:effectLst/>
                                                            <a:latin typeface="Cambria Math" panose="02040503050406030204" pitchFamily="18" charset="0"/>
                                                          </a:rPr>
                                                        </m:ctrlPr>
                                                      </m:sSubSupPr>
                                                      <m:e>
                                                        <m:r>
                                                          <a:rPr lang="en-US" sz="1200">
                                                            <a:effectLst/>
                                                            <a:latin typeface="Cambria Math"/>
                                                          </a:rPr>
                                                          <m:t>𝑢</m:t>
                                                        </m:r>
                                                      </m:e>
                                                      <m:sub>
                                                        <m:r>
                                                          <a:rPr lang="en-US" sz="1200">
                                                            <a:effectLst/>
                                                            <a:latin typeface="Cambria Math"/>
                                                          </a:rPr>
                                                          <m:t>𝑖</m:t>
                                                        </m:r>
                                                      </m:sub>
                                                      <m:sup>
                                                        <m:r>
                                                          <a:rPr lang="en-US" sz="1200">
                                                            <a:effectLst/>
                                                            <a:latin typeface="Cambria Math"/>
                                                          </a:rPr>
                                                          <m:t>3</m:t>
                                                        </m:r>
                                                      </m:sup>
                                                    </m:sSubSup>
                                                  </m:num>
                                                  <m:den>
                                                    <m:r>
                                                      <a:rPr lang="en-US" sz="1200">
                                                        <a:effectLst/>
                                                        <a:latin typeface="Cambria Math"/>
                                                      </a:rPr>
                                                      <m:t>𝜕</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1</m:t>
                                                        </m:r>
                                                      </m:sub>
                                                    </m:sSub>
                                                  </m:den>
                                                </m:f>
                                              </m:e>
                                            </m:d>
                                            <m:func>
                                              <m:funcPr>
                                                <m:ctrlPr>
                                                  <a:rPr lang="en-US" sz="1200" i="1">
                                                    <a:effectLst/>
                                                    <a:latin typeface="Cambria Math" panose="02040503050406030204" pitchFamily="18" charset="0"/>
                                                  </a:rPr>
                                                </m:ctrlPr>
                                              </m:funcPr>
                                              <m:fName>
                                                <m:r>
                                                  <m:rPr>
                                                    <m:sty m:val="p"/>
                                                  </m:rPr>
                                                  <a:rPr lang="en-US" sz="1200">
                                                    <a:effectLst/>
                                                    <a:latin typeface="Cambria Math"/>
                                                  </a:rPr>
                                                  <m:t>cos</m:t>
                                                </m:r>
                                              </m:fName>
                                              <m:e>
                                                <m:r>
                                                  <a:rPr lang="en-US" sz="1200">
                                                    <a:effectLst/>
                                                    <a:latin typeface="Cambria Math"/>
                                                  </a:rPr>
                                                  <m:t>𝜃</m:t>
                                                </m:r>
                                              </m:e>
                                            </m:func>
                                          </m:e>
                                        </m:d>
                                        <m:r>
                                          <a:rPr lang="en-US" sz="1200">
                                            <a:effectLst/>
                                            <a:latin typeface="Cambria Math"/>
                                          </a:rPr>
                                          <m:t>𝑑</m:t>
                                        </m:r>
                                        <m:sSub>
                                          <m:sSubPr>
                                            <m:ctrlPr>
                                              <a:rPr lang="en-US" sz="1200" i="1">
                                                <a:effectLst/>
                                                <a:latin typeface="Cambria Math" panose="02040503050406030204" pitchFamily="18" charset="0"/>
                                              </a:rPr>
                                            </m:ctrlPr>
                                          </m:sSubPr>
                                          <m:e>
                                            <m:r>
                                              <a:rPr lang="en-US" sz="1200">
                                                <a:effectLst/>
                                                <a:latin typeface="Cambria Math"/>
                                              </a:rPr>
                                              <m:t>𝜉</m:t>
                                            </m:r>
                                          </m:e>
                                          <m:sub>
                                            <m:r>
                                              <a:rPr lang="en-US" sz="1200">
                                                <a:effectLst/>
                                                <a:latin typeface="Cambria Math"/>
                                              </a:rPr>
                                              <m:t>1</m:t>
                                            </m:r>
                                          </m:sub>
                                        </m:sSub>
                                        <m:r>
                                          <a:rPr lang="en-US" sz="1200">
                                            <a:effectLst/>
                                            <a:latin typeface="Cambria Math"/>
                                          </a:rPr>
                                          <m:t>𝜉</m:t>
                                        </m:r>
                                      </m:e>
                                    </m:nary>
                                  </m:e>
                                </m:nary>
                              </m:oMath>
                            </m:oMathPara>
                          </a14:m>
                          <a:endParaRPr lang="en-US" sz="1200" dirty="0">
                            <a:effectLst/>
                            <a:latin typeface="Times New Roman"/>
                            <a:ea typeface="Calibri"/>
                            <a:cs typeface="B Lotus"/>
                          </a:endParaRPr>
                        </a:p>
                      </a:txBody>
                      <a:tcPr marL="68580" marR="68580" marT="0" marB="0" anchor="ctr"/>
                    </a:tc>
                    <a:tc>
                      <a:txBody>
                        <a:bodyPr/>
                        <a:lstStyle/>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en-US" sz="1200" dirty="0">
                            <a:effectLst/>
                            <a:latin typeface="Times New Roman"/>
                            <a:ea typeface="Calibri"/>
                            <a:cs typeface="B Lotus"/>
                          </a:endParaRPr>
                        </a:p>
                      </a:txBody>
                      <a:tcPr marL="68580" marR="68580" marT="0" marB="0"/>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1353066523"/>
                  </p:ext>
                </p:extLst>
              </p:nvPr>
            </p:nvGraphicFramePr>
            <p:xfrm>
              <a:off x="1066800" y="2109153"/>
              <a:ext cx="7649845" cy="2042160"/>
            </p:xfrm>
            <a:graphic>
              <a:graphicData uri="http://schemas.openxmlformats.org/drawingml/2006/table">
                <a:tbl>
                  <a:tblPr rtl="1" firstRow="1" firstCol="1" bandRow="1">
                    <a:tableStyleId>{5C22544A-7EE6-4342-B048-85BDC9FD1C3A}</a:tableStyleId>
                  </a:tblPr>
                  <a:tblGrid>
                    <a:gridCol w="4895298"/>
                    <a:gridCol w="2754547"/>
                  </a:tblGrid>
                  <a:tr h="853440">
                    <a:tc>
                      <a:txBody>
                        <a:bodyPr/>
                        <a:lstStyle/>
                        <a:p>
                          <a:endParaRPr lang="fa-IR"/>
                        </a:p>
                      </a:txBody>
                      <a:tcPr marL="68580" marR="68580" marT="0" marB="0" anchor="ctr">
                        <a:blipFill rotWithShape="0">
                          <a:blip r:embed="rId4"/>
                          <a:stretch>
                            <a:fillRect l="-249" t="-714" r="-56912" b="-142143"/>
                          </a:stretch>
                        </a:blipFill>
                      </a:tcPr>
                    </a:tc>
                    <a:tc>
                      <a:txBody>
                        <a:bodyPr/>
                        <a:lstStyle/>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en-US" sz="1200" dirty="0">
                            <a:effectLst/>
                            <a:latin typeface="Times New Roman"/>
                            <a:ea typeface="Calibri"/>
                            <a:cs typeface="B Lotus"/>
                          </a:endParaRPr>
                        </a:p>
                      </a:txBody>
                      <a:tcPr marL="68580" marR="68580" marT="0" marB="0"/>
                    </a:tc>
                  </a:tr>
                  <a:tr h="1188720">
                    <a:tc>
                      <a:txBody>
                        <a:bodyPr/>
                        <a:lstStyle/>
                        <a:p>
                          <a:endParaRPr lang="fa-IR"/>
                        </a:p>
                      </a:txBody>
                      <a:tcPr marL="68580" marR="68580" marT="0" marB="0" anchor="ctr">
                        <a:blipFill rotWithShape="0">
                          <a:blip r:embed="rId4"/>
                          <a:stretch>
                            <a:fillRect l="-249" t="-71939" r="-56912" b="-1531"/>
                          </a:stretch>
                        </a:blipFill>
                      </a:tcPr>
                    </a:tc>
                    <a:tc>
                      <a:txBody>
                        <a:bodyPr/>
                        <a:lstStyle/>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fa-IR" sz="1200" dirty="0" smtClean="0">
                            <a:effectLst/>
                            <a:latin typeface="Times New Roman"/>
                            <a:ea typeface="Calibri"/>
                            <a:cs typeface="B Lotus"/>
                          </a:endParaRPr>
                        </a:p>
                        <a:p>
                          <a:pPr indent="180340" algn="just" rtl="1">
                            <a:spcBef>
                              <a:spcPts val="600"/>
                            </a:spcBef>
                            <a:spcAft>
                              <a:spcPts val="600"/>
                            </a:spcAft>
                          </a:pPr>
                          <a:endParaRPr lang="en-US" sz="1200" dirty="0">
                            <a:effectLst/>
                            <a:latin typeface="Times New Roman"/>
                            <a:ea typeface="Calibri"/>
                            <a:cs typeface="B Lotus"/>
                          </a:endParaRPr>
                        </a:p>
                      </a:txBody>
                      <a:tcPr marL="68580" marR="68580" marT="0" marB="0"/>
                    </a:tc>
                  </a:tr>
                </a:tbl>
              </a:graphicData>
            </a:graphic>
          </p:graphicFrame>
        </mc:Fallback>
      </mc:AlternateContent>
      <p:sp>
        <p:nvSpPr>
          <p:cNvPr id="7" name="Rectangle 1"/>
          <p:cNvSpPr>
            <a:spLocks noChangeArrowheads="1"/>
          </p:cNvSpPr>
          <p:nvPr/>
        </p:nvSpPr>
        <p:spPr bwMode="auto">
          <a:xfrm>
            <a:off x="1509713" y="36941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180975"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pic>
        <p:nvPicPr>
          <p:cNvPr id="15" name="Picture 14"/>
          <p:cNvPicPr/>
          <p:nvPr/>
        </p:nvPicPr>
        <p:blipFill>
          <a:blip r:embed="rId5">
            <a:extLst>
              <a:ext uri="{28A0092B-C50C-407E-A947-70E740481C1C}">
                <a14:useLocalDpi xmlns:a14="http://schemas.microsoft.com/office/drawing/2010/main" val="0"/>
              </a:ext>
            </a:extLst>
          </a:blip>
          <a:stretch>
            <a:fillRect/>
          </a:stretch>
        </p:blipFill>
        <p:spPr bwMode="auto">
          <a:xfrm>
            <a:off x="1509713" y="2168969"/>
            <a:ext cx="1964576" cy="683330"/>
          </a:xfrm>
          <a:prstGeom prst="rect">
            <a:avLst/>
          </a:prstGeom>
          <a:noFill/>
          <a:ln>
            <a:noFill/>
          </a:ln>
          <a:extLst>
            <a:ext uri="{53640926-AAD7-44D8-BBD7-CCE9431645EC}">
              <a14:shadowObscured xmlns:a14="http://schemas.microsoft.com/office/drawing/2010/main"/>
            </a:ext>
          </a:extLst>
        </p:spPr>
      </p:pic>
      <p:pic>
        <p:nvPicPr>
          <p:cNvPr id="16" name="Picture 15"/>
          <p:cNvPicPr/>
          <p:nvPr/>
        </p:nvPicPr>
        <p:blipFill>
          <a:blip r:embed="rId6">
            <a:extLst>
              <a:ext uri="{28A0092B-C50C-407E-A947-70E740481C1C}">
                <a14:useLocalDpi xmlns:a14="http://schemas.microsoft.com/office/drawing/2010/main" val="0"/>
              </a:ext>
            </a:extLst>
          </a:blip>
          <a:stretch>
            <a:fillRect/>
          </a:stretch>
        </p:blipFill>
        <p:spPr bwMode="auto">
          <a:xfrm>
            <a:off x="1287757" y="3192468"/>
            <a:ext cx="2408488" cy="804862"/>
          </a:xfrm>
          <a:prstGeom prst="rect">
            <a:avLst/>
          </a:prstGeom>
          <a:noFill/>
          <a:ln>
            <a:noFill/>
          </a:ln>
          <a:extLst>
            <a:ext uri="{53640926-AAD7-44D8-BBD7-CCE9431645EC}">
              <a14:shadowObscured xmlns:a14="http://schemas.microsoft.com/office/drawing/2010/main"/>
            </a:ext>
          </a:extLst>
        </p:spPr>
      </p:pic>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19</a:t>
            </a:fld>
            <a:endParaRPr lang="en-US"/>
          </a:p>
        </p:txBody>
      </p:sp>
      <p:sp>
        <p:nvSpPr>
          <p:cNvPr id="11" name="TextBox 10"/>
          <p:cNvSpPr txBox="1"/>
          <p:nvPr/>
        </p:nvSpPr>
        <p:spPr>
          <a:xfrm flipH="1">
            <a:off x="838200" y="1371600"/>
            <a:ext cx="76962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The algorithm of </a:t>
            </a:r>
            <a:r>
              <a:rPr lang="en-US" sz="1800" dirty="0" err="1"/>
              <a:t>Mansinha</a:t>
            </a:r>
            <a:r>
              <a:rPr lang="en-US" sz="1800" dirty="0"/>
              <a:t> </a:t>
            </a:r>
            <a:r>
              <a:rPr lang="en-US" sz="1800" dirty="0" smtClean="0"/>
              <a:t>and </a:t>
            </a:r>
            <a:r>
              <a:rPr lang="en-US" sz="1800" dirty="0" err="1" smtClean="0"/>
              <a:t>Smylie</a:t>
            </a:r>
            <a:r>
              <a:rPr lang="en-US" sz="1800" dirty="0" smtClean="0"/>
              <a:t> to </a:t>
            </a:r>
            <a:r>
              <a:rPr lang="en-US" sz="1800" dirty="0"/>
              <a:t>calculate the </a:t>
            </a:r>
            <a:r>
              <a:rPr lang="en-US" sz="1800" dirty="0" smtClean="0"/>
              <a:t>seafloor deformation</a:t>
            </a:r>
            <a:endParaRPr lang="fa-IR" sz="1800" dirty="0"/>
          </a:p>
        </p:txBody>
      </p:sp>
    </p:spTree>
    <p:extLst>
      <p:ext uri="{BB962C8B-B14F-4D97-AF65-F5344CB8AC3E}">
        <p14:creationId xmlns:p14="http://schemas.microsoft.com/office/powerpoint/2010/main" val="2412857124"/>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57400"/>
            <a:ext cx="8229600" cy="3693319"/>
          </a:xfrm>
          <a:noFill/>
        </p:spPr>
        <p:txBody>
          <a:bodyPr wrap="square" rtlCol="1">
            <a:spAutoFit/>
          </a:bodyPr>
          <a:lstStyle/>
          <a:p>
            <a:pPr marL="0" indent="0" algn="just" rtl="0">
              <a:spcBef>
                <a:spcPct val="0"/>
              </a:spcBef>
              <a:buNone/>
            </a:pPr>
            <a:r>
              <a:rPr lang="en-US" sz="1800" kern="1200" dirty="0"/>
              <a:t>MIKE Zero is the common name of DHI's fully Windows </a:t>
            </a:r>
            <a:r>
              <a:rPr lang="en-US" sz="1800" kern="1200" dirty="0" smtClean="0"/>
              <a:t>integrated graphical user interface </a:t>
            </a:r>
            <a:r>
              <a:rPr lang="en-US" sz="1800" kern="1200" dirty="0"/>
              <a:t>for setting up simulations, pre- and </a:t>
            </a:r>
            <a:r>
              <a:rPr lang="en-US" sz="1800" kern="1200" dirty="0" smtClean="0"/>
              <a:t>post-processing analysis</a:t>
            </a:r>
            <a:r>
              <a:rPr lang="en-US" sz="1800" kern="1200" dirty="0"/>
              <a:t>, presentation and </a:t>
            </a:r>
            <a:r>
              <a:rPr lang="en-US" sz="1800" kern="1200" dirty="0" smtClean="0"/>
              <a:t>visualization </a:t>
            </a:r>
            <a:r>
              <a:rPr lang="en-US" sz="1800" kern="1200" dirty="0"/>
              <a:t>within a project oriented </a:t>
            </a:r>
            <a:r>
              <a:rPr lang="en-US" sz="1800" kern="1200" dirty="0" smtClean="0"/>
              <a:t>environment. Presently</a:t>
            </a:r>
            <a:r>
              <a:rPr lang="en-US" sz="1800" kern="1200" dirty="0"/>
              <a:t>, the MIKE </a:t>
            </a:r>
            <a:r>
              <a:rPr lang="en-US" sz="1800" kern="1200" dirty="0" smtClean="0"/>
              <a:t>Zero framework </a:t>
            </a:r>
            <a:r>
              <a:rPr lang="en-US" sz="1800" kern="1200" dirty="0"/>
              <a:t>gives access to </a:t>
            </a:r>
            <a:r>
              <a:rPr lang="en-US" sz="1800" kern="1200" dirty="0" smtClean="0"/>
              <a:t>the following </a:t>
            </a:r>
            <a:r>
              <a:rPr lang="en-US" sz="1800" kern="1200" dirty="0"/>
              <a:t>DHI modelling systems:</a:t>
            </a:r>
          </a:p>
          <a:p>
            <a:pPr algn="l" rtl="0">
              <a:spcBef>
                <a:spcPct val="0"/>
              </a:spcBef>
            </a:pPr>
            <a:r>
              <a:rPr lang="en-US" sz="1800" kern="1200" dirty="0" smtClean="0"/>
              <a:t> </a:t>
            </a:r>
            <a:r>
              <a:rPr lang="en-US" sz="1800" kern="1200" dirty="0"/>
              <a:t>MIKE 11 - a 1D modelling system for rivers and channels</a:t>
            </a:r>
          </a:p>
          <a:p>
            <a:pPr algn="l" rtl="0">
              <a:spcBef>
                <a:spcPct val="0"/>
              </a:spcBef>
            </a:pPr>
            <a:r>
              <a:rPr lang="en-US" sz="1800" kern="1200" dirty="0" smtClean="0"/>
              <a:t> </a:t>
            </a:r>
            <a:r>
              <a:rPr lang="en-US" sz="1800" kern="1200" dirty="0"/>
              <a:t>MIKE 21 - a 2D modelling system for estuaries, coastal water and seas</a:t>
            </a:r>
          </a:p>
          <a:p>
            <a:pPr algn="l" rtl="0">
              <a:spcBef>
                <a:spcPct val="0"/>
              </a:spcBef>
            </a:pPr>
            <a:r>
              <a:rPr lang="en-US" sz="1800" kern="1200" dirty="0" smtClean="0"/>
              <a:t> </a:t>
            </a:r>
            <a:r>
              <a:rPr lang="en-US" sz="1800" kern="1200" dirty="0"/>
              <a:t>MIKE 3 - a 3D modelling system for deep seas, estuaries and </a:t>
            </a:r>
            <a:r>
              <a:rPr lang="en-US" sz="1800" kern="1200" dirty="0" smtClean="0"/>
              <a:t>coastal waters</a:t>
            </a:r>
          </a:p>
          <a:p>
            <a:pPr algn="l" rtl="0">
              <a:spcBef>
                <a:spcPct val="0"/>
              </a:spcBef>
            </a:pPr>
            <a:r>
              <a:rPr lang="en-US" sz="1800" kern="1200" dirty="0" smtClean="0"/>
              <a:t>MIKE </a:t>
            </a:r>
            <a:r>
              <a:rPr lang="en-US" sz="1800" kern="1200" dirty="0"/>
              <a:t>21/3 Integrated Models(1)</a:t>
            </a:r>
          </a:p>
          <a:p>
            <a:pPr algn="l" rtl="0">
              <a:spcBef>
                <a:spcPct val="0"/>
              </a:spcBef>
            </a:pPr>
            <a:r>
              <a:rPr lang="en-US" sz="1800" kern="1200" dirty="0" smtClean="0"/>
              <a:t>MIKE </a:t>
            </a:r>
            <a:r>
              <a:rPr lang="en-US" sz="1800" kern="1200" dirty="0"/>
              <a:t>FLOOD - a 1D-2D modelling system for inland flood and </a:t>
            </a:r>
            <a:r>
              <a:rPr lang="en-US" sz="1800" kern="1200" dirty="0" smtClean="0"/>
              <a:t>urban flood studies</a:t>
            </a:r>
            <a:endParaRPr lang="en-US" sz="1800" kern="1200" dirty="0"/>
          </a:p>
          <a:p>
            <a:pPr algn="l" rtl="0">
              <a:spcBef>
                <a:spcPct val="0"/>
              </a:spcBef>
            </a:pPr>
            <a:r>
              <a:rPr lang="en-US" sz="1800" kern="1200" dirty="0" smtClean="0"/>
              <a:t>LITPACK </a:t>
            </a:r>
            <a:r>
              <a:rPr lang="en-US" sz="1800" kern="1200" dirty="0"/>
              <a:t>- a modelling system for littoral processes and </a:t>
            </a:r>
            <a:r>
              <a:rPr lang="en-US" sz="1800" kern="1200" dirty="0" smtClean="0"/>
              <a:t>coastline kinetics</a:t>
            </a:r>
            <a:endParaRPr lang="en-US" sz="1800" kern="1200" dirty="0"/>
          </a:p>
          <a:p>
            <a:pPr algn="l" rtl="0">
              <a:spcBef>
                <a:spcPct val="0"/>
              </a:spcBef>
            </a:pPr>
            <a:r>
              <a:rPr lang="en-US" sz="1800" kern="1200" dirty="0" smtClean="0"/>
              <a:t>MIKE </a:t>
            </a:r>
            <a:r>
              <a:rPr lang="en-US" sz="1800" kern="1200" dirty="0"/>
              <a:t>SHE - a modelling system for coupled groundwater and </a:t>
            </a:r>
            <a:r>
              <a:rPr lang="en-US" sz="1800" kern="1200" dirty="0" smtClean="0"/>
              <a:t>surface water </a:t>
            </a:r>
            <a:r>
              <a:rPr lang="en-US" sz="1800" kern="1200" dirty="0"/>
              <a:t>resources</a:t>
            </a:r>
            <a:endParaRPr lang="fa-IR" sz="1800" kern="1200" dirty="0"/>
          </a:p>
        </p:txBody>
      </p:sp>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20</a:t>
            </a:fld>
            <a:endParaRPr lang="en-US" dirty="0"/>
          </a:p>
        </p:txBody>
      </p:sp>
      <p:sp>
        <p:nvSpPr>
          <p:cNvPr id="5" name="Title 1"/>
          <p:cNvSpPr>
            <a:spLocks noGrp="1"/>
          </p:cNvSpPr>
          <p:nvPr>
            <p:ph type="title"/>
          </p:nvPr>
        </p:nvSpPr>
        <p:spPr>
          <a:xfrm>
            <a:off x="762000" y="762000"/>
            <a:ext cx="6934200" cy="1066800"/>
          </a:xfrm>
        </p:spPr>
        <p:txBody>
          <a:bodyPr/>
          <a:lstStyle/>
          <a:p>
            <a:pPr algn="l" rtl="0"/>
            <a:r>
              <a:rPr lang="en-US" dirty="0"/>
              <a:t>Research Methodology</a:t>
            </a:r>
            <a:r>
              <a:rPr lang="fa-IR" dirty="0" smtClean="0"/>
              <a:t/>
            </a:r>
            <a:br>
              <a:rPr lang="fa-IR" dirty="0" smtClean="0"/>
            </a:br>
            <a:endParaRPr lang="fa-IR" dirty="0"/>
          </a:p>
        </p:txBody>
      </p:sp>
      <p:sp>
        <p:nvSpPr>
          <p:cNvPr id="6" name="TextBox 5"/>
          <p:cNvSpPr txBox="1"/>
          <p:nvPr/>
        </p:nvSpPr>
        <p:spPr>
          <a:xfrm flipH="1">
            <a:off x="838200" y="1371600"/>
            <a:ext cx="8382006"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DHI MIKE ZERO-Introduction</a:t>
            </a:r>
            <a:endParaRPr lang="fa-IR" sz="1800" dirty="0"/>
          </a:p>
        </p:txBody>
      </p:sp>
    </p:spTree>
    <p:extLst>
      <p:ext uri="{BB962C8B-B14F-4D97-AF65-F5344CB8AC3E}">
        <p14:creationId xmlns:p14="http://schemas.microsoft.com/office/powerpoint/2010/main" val="25374719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990600" y="2215145"/>
            <a:ext cx="7010400" cy="4247317"/>
          </a:xfrm>
          <a:prstGeom prst="rect">
            <a:avLst/>
          </a:prstGeom>
          <a:noFill/>
        </p:spPr>
        <p:txBody>
          <a:bodyPr wrap="square" rtlCol="1">
            <a:spAutoFit/>
          </a:bodyPr>
          <a:lstStyle/>
          <a:p>
            <a:pPr algn="l" rtl="0"/>
            <a:r>
              <a:rPr lang="en-US" dirty="0">
                <a:latin typeface="Times New Roman" panose="02020603050405020304" pitchFamily="18" charset="0"/>
                <a:cs typeface="Times New Roman" panose="02020603050405020304" pitchFamily="18" charset="0"/>
              </a:rPr>
              <a:t>MIKE 21 is the ultimate Swiss army knife of coastal modelling</a:t>
            </a:r>
            <a:r>
              <a:rPr lang="en-US" dirty="0" smtClean="0">
                <a:latin typeface="Times New Roman" panose="02020603050405020304" pitchFamily="18" charset="0"/>
                <a:cs typeface="Times New Roman" panose="02020603050405020304" pitchFamily="18" charset="0"/>
              </a:rPr>
              <a:t>. MIKE </a:t>
            </a:r>
            <a:r>
              <a:rPr lang="en-US" dirty="0">
                <a:latin typeface="Times New Roman" panose="02020603050405020304" pitchFamily="18" charset="0"/>
                <a:cs typeface="Times New Roman" panose="02020603050405020304" pitchFamily="18" charset="0"/>
              </a:rPr>
              <a:t>21 almost certainly has the tool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simulate physical, chemical or biological processes in coastal or marine </a:t>
            </a:r>
            <a:r>
              <a:rPr lang="en-US" dirty="0" smtClean="0">
                <a:latin typeface="Times New Roman" panose="02020603050405020304" pitchFamily="18" charset="0"/>
                <a:cs typeface="Times New Roman" panose="02020603050405020304" pitchFamily="18" charset="0"/>
              </a:rPr>
              <a:t>areas</a:t>
            </a:r>
          </a:p>
          <a:p>
            <a:pPr algn="l" rtl="0"/>
            <a:endParaRPr lang="en-US" dirty="0">
              <a:latin typeface="Times New Roman" panose="02020603050405020304" pitchFamily="18" charset="0"/>
              <a:cs typeface="Times New Roman" panose="02020603050405020304" pitchFamily="18" charset="0"/>
            </a:endParaRPr>
          </a:p>
          <a:p>
            <a:pPr algn="l" rtl="0"/>
            <a:r>
              <a:rPr lang="en-US" dirty="0">
                <a:latin typeface="Times New Roman" panose="02020603050405020304" pitchFamily="18" charset="0"/>
                <a:cs typeface="Times New Roman" panose="02020603050405020304" pitchFamily="18" charset="0"/>
              </a:rPr>
              <a:t>Typical MIKE 21 applications</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285750" indent="-285750" algn="l" rtl="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Design data assessment for coastal and offshore structures</a:t>
            </a:r>
          </a:p>
          <a:p>
            <a:pPr marL="285750" indent="-285750" algn="l" rtl="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Optimization </a:t>
            </a:r>
            <a:r>
              <a:rPr lang="en-US" dirty="0">
                <a:latin typeface="Times New Roman" panose="02020603050405020304" pitchFamily="18" charset="0"/>
                <a:cs typeface="Times New Roman" panose="02020603050405020304" pitchFamily="18" charset="0"/>
              </a:rPr>
              <a:t>of port layout and coastal protection measures</a:t>
            </a:r>
          </a:p>
          <a:p>
            <a:pPr marL="285750" indent="-285750" algn="l" rtl="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Cooling water, desalination and recirculation analysis</a:t>
            </a:r>
          </a:p>
          <a:p>
            <a:pPr marL="285750" indent="-285750" algn="l" rtl="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Optimization </a:t>
            </a:r>
            <a:r>
              <a:rPr lang="en-US" dirty="0">
                <a:latin typeface="Times New Roman" panose="02020603050405020304" pitchFamily="18" charset="0"/>
                <a:cs typeface="Times New Roman" panose="02020603050405020304" pitchFamily="18" charset="0"/>
              </a:rPr>
              <a:t>of coastal outfalls</a:t>
            </a:r>
          </a:p>
          <a:p>
            <a:pPr marL="285750" indent="-285750" algn="l" rtl="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Environmental impact assessment of marine infrastructures</a:t>
            </a:r>
          </a:p>
          <a:p>
            <a:pPr marL="285750" indent="-285750" algn="l" rtl="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Ecological modelling including </a:t>
            </a:r>
            <a:r>
              <a:rPr lang="en-US" dirty="0" smtClean="0">
                <a:latin typeface="Times New Roman" panose="02020603050405020304" pitchFamily="18" charset="0"/>
                <a:cs typeface="Times New Roman" panose="02020603050405020304" pitchFamily="18" charset="0"/>
              </a:rPr>
              <a:t>optimization </a:t>
            </a:r>
            <a:r>
              <a:rPr lang="en-US" dirty="0">
                <a:latin typeface="Times New Roman" panose="02020603050405020304" pitchFamily="18" charset="0"/>
                <a:cs typeface="Times New Roman" panose="02020603050405020304" pitchFamily="18" charset="0"/>
              </a:rPr>
              <a:t>of aquaculture systems</a:t>
            </a:r>
          </a:p>
          <a:p>
            <a:pPr marL="285750" indent="-285750" algn="l" rtl="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Optimization </a:t>
            </a:r>
            <a:r>
              <a:rPr lang="en-US" dirty="0">
                <a:latin typeface="Times New Roman" panose="02020603050405020304" pitchFamily="18" charset="0"/>
                <a:cs typeface="Times New Roman" panose="02020603050405020304" pitchFamily="18" charset="0"/>
              </a:rPr>
              <a:t>of renewable energy systems</a:t>
            </a:r>
          </a:p>
          <a:p>
            <a:pPr marL="285750" indent="-285750" algn="l" rtl="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Water forecast for safe marine operations and navigation</a:t>
            </a:r>
          </a:p>
          <a:p>
            <a:pPr marL="285750" indent="-285750" algn="l" rtl="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Coastal flooding and storm surge warnings</a:t>
            </a:r>
          </a:p>
          <a:p>
            <a:pPr marL="285750" indent="-285750" algn="l" rtl="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Inland flooding and overland flow modelling</a:t>
            </a:r>
            <a:endParaRPr lang="fa-IR" sz="16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21</a:t>
            </a:fld>
            <a:endParaRPr lang="en-US"/>
          </a:p>
        </p:txBody>
      </p:sp>
      <p:sp>
        <p:nvSpPr>
          <p:cNvPr id="17" name="Title 1"/>
          <p:cNvSpPr>
            <a:spLocks noGrp="1"/>
          </p:cNvSpPr>
          <p:nvPr>
            <p:ph type="title"/>
          </p:nvPr>
        </p:nvSpPr>
        <p:spPr>
          <a:xfrm>
            <a:off x="762000" y="762000"/>
            <a:ext cx="6934200" cy="1066800"/>
          </a:xfrm>
        </p:spPr>
        <p:txBody>
          <a:bodyPr/>
          <a:lstStyle/>
          <a:p>
            <a:pPr algn="l" rtl="0"/>
            <a:r>
              <a:rPr lang="en-US" dirty="0"/>
              <a:t>Research Methodology</a:t>
            </a:r>
            <a:r>
              <a:rPr lang="fa-IR" dirty="0" smtClean="0"/>
              <a:t/>
            </a:r>
            <a:br>
              <a:rPr lang="fa-IR" dirty="0" smtClean="0"/>
            </a:br>
            <a:endParaRPr lang="fa-IR" dirty="0"/>
          </a:p>
        </p:txBody>
      </p:sp>
      <p:sp>
        <p:nvSpPr>
          <p:cNvPr id="18" name="TextBox 17"/>
          <p:cNvSpPr txBox="1"/>
          <p:nvPr/>
        </p:nvSpPr>
        <p:spPr>
          <a:xfrm flipH="1">
            <a:off x="838200" y="1371600"/>
            <a:ext cx="8382006"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DHI MIKE21-Introduction</a:t>
            </a:r>
            <a:endParaRPr lang="fa-IR" sz="1800" dirty="0"/>
          </a:p>
        </p:txBody>
      </p:sp>
    </p:spTree>
    <p:extLst>
      <p:ext uri="{BB962C8B-B14F-4D97-AF65-F5344CB8AC3E}">
        <p14:creationId xmlns:p14="http://schemas.microsoft.com/office/powerpoint/2010/main" val="38848445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8147" y="1863430"/>
            <a:ext cx="7315200" cy="3724275"/>
          </a:xfrm>
        </p:spPr>
        <p:txBody>
          <a:bodyPr/>
          <a:lstStyle/>
          <a:p>
            <a:pPr marL="0" indent="0" algn="l" rtl="0">
              <a:buNone/>
            </a:pPr>
            <a:endParaRPr lang="fa-IR" sz="1800" dirty="0" smtClean="0"/>
          </a:p>
          <a:p>
            <a:pPr algn="l" rtl="0"/>
            <a:endParaRPr lang="en-US" sz="1800" dirty="0" smtClean="0"/>
          </a:p>
          <a:p>
            <a:pPr algn="l" rtl="0"/>
            <a:r>
              <a:rPr lang="en-US" sz="1800" dirty="0" smtClean="0"/>
              <a:t>Modeling </a:t>
            </a:r>
            <a:r>
              <a:rPr lang="en-US" sz="1800" dirty="0"/>
              <a:t>of sediments and morphological processes</a:t>
            </a:r>
          </a:p>
          <a:p>
            <a:pPr marL="0" indent="0" algn="l" rtl="0">
              <a:buNone/>
            </a:pPr>
            <a:endParaRPr lang="en-US" sz="1800" dirty="0" smtClean="0"/>
          </a:p>
          <a:p>
            <a:pPr marL="0" indent="0" algn="l" rtl="0">
              <a:buNone/>
            </a:pPr>
            <a:endParaRPr lang="fa-IR" sz="1800" dirty="0" smtClean="0"/>
          </a:p>
          <a:p>
            <a:pPr marL="0" indent="0" algn="l" rtl="0">
              <a:buNone/>
            </a:pPr>
            <a:endParaRPr lang="en-US" sz="1800" dirty="0"/>
          </a:p>
          <a:p>
            <a:pPr algn="l" rtl="0"/>
            <a:r>
              <a:rPr lang="en-US" sz="1800" dirty="0"/>
              <a:t> </a:t>
            </a:r>
            <a:r>
              <a:rPr lang="en-US" sz="1800" dirty="0" smtClean="0"/>
              <a:t>Coastal areas, seas and river channel hydraulics </a:t>
            </a:r>
            <a:r>
              <a:rPr lang="en-US" sz="1800" dirty="0"/>
              <a:t>and morphology</a:t>
            </a:r>
          </a:p>
          <a:p>
            <a:pPr marL="0" indent="0" algn="l" rtl="0">
              <a:buNone/>
            </a:pPr>
            <a:endParaRPr lang="en-US" sz="1800" dirty="0"/>
          </a:p>
        </p:txBody>
      </p:sp>
      <p:sp>
        <p:nvSpPr>
          <p:cNvPr id="7" name="TextBox 6"/>
          <p:cNvSpPr txBox="1"/>
          <p:nvPr/>
        </p:nvSpPr>
        <p:spPr>
          <a:xfrm>
            <a:off x="6515106" y="2101490"/>
            <a:ext cx="2514600" cy="1277273"/>
          </a:xfrm>
          <a:prstGeom prst="rect">
            <a:avLst/>
          </a:prstGeom>
          <a:noFill/>
        </p:spPr>
        <p:txBody>
          <a:bodyPr wrap="square" rtlCol="0">
            <a:spAutoFit/>
          </a:bodyPr>
          <a:lstStyle/>
          <a:p>
            <a:pPr algn="l" rtl="0"/>
            <a:r>
              <a:rPr lang="en-US" sz="1100" dirty="0" smtClean="0"/>
              <a:t>Mike21</a:t>
            </a:r>
            <a:r>
              <a:rPr lang="en-US" sz="1100" dirty="0"/>
              <a:t> </a:t>
            </a:r>
            <a:r>
              <a:rPr lang="en-US" sz="1100" dirty="0" smtClean="0"/>
              <a:t>ST</a:t>
            </a:r>
          </a:p>
          <a:p>
            <a:pPr algn="l" rtl="0"/>
            <a:endParaRPr lang="en-US" sz="1100" dirty="0"/>
          </a:p>
          <a:p>
            <a:pPr algn="l" rtl="0"/>
            <a:r>
              <a:rPr lang="en-US" sz="1100" dirty="0" smtClean="0"/>
              <a:t>Mike21</a:t>
            </a:r>
            <a:r>
              <a:rPr lang="en-US" sz="1100" dirty="0"/>
              <a:t> </a:t>
            </a:r>
            <a:r>
              <a:rPr lang="en-US" sz="1100" dirty="0" smtClean="0"/>
              <a:t>PT</a:t>
            </a:r>
          </a:p>
          <a:p>
            <a:pPr algn="l" rtl="0"/>
            <a:endParaRPr lang="en-US" sz="1100" dirty="0"/>
          </a:p>
          <a:p>
            <a:pPr algn="l" rtl="0"/>
            <a:r>
              <a:rPr lang="en-US" sz="1100" dirty="0" smtClean="0"/>
              <a:t>Mike21</a:t>
            </a:r>
            <a:r>
              <a:rPr lang="en-US" sz="1100" dirty="0"/>
              <a:t> </a:t>
            </a:r>
            <a:r>
              <a:rPr lang="en-US" sz="1100" dirty="0" smtClean="0"/>
              <a:t>TR</a:t>
            </a:r>
          </a:p>
          <a:p>
            <a:pPr algn="l" rtl="0"/>
            <a:endParaRPr lang="en-US" sz="1100" dirty="0"/>
          </a:p>
          <a:p>
            <a:pPr algn="l" rtl="0"/>
            <a:r>
              <a:rPr lang="en-US" sz="1100" dirty="0" smtClean="0"/>
              <a:t>Mike21</a:t>
            </a:r>
            <a:r>
              <a:rPr lang="en-US" sz="1100" dirty="0"/>
              <a:t> </a:t>
            </a:r>
            <a:r>
              <a:rPr lang="en-US" sz="1100" dirty="0" smtClean="0"/>
              <a:t>ST</a:t>
            </a:r>
            <a:endParaRPr lang="en-US" sz="1100" dirty="0"/>
          </a:p>
        </p:txBody>
      </p:sp>
      <p:sp>
        <p:nvSpPr>
          <p:cNvPr id="8" name="Right Brace 7"/>
          <p:cNvSpPr/>
          <p:nvPr/>
        </p:nvSpPr>
        <p:spPr bwMode="auto">
          <a:xfrm flipH="1">
            <a:off x="6185090" y="2059431"/>
            <a:ext cx="390525" cy="1370826"/>
          </a:xfrm>
          <a:prstGeom prst="rightBrac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pPr>
              <a:defRPr/>
            </a:pPr>
            <a:fld id="{1CB13C5A-D108-44AE-9FC9-8F57B378148F}" type="slidenum">
              <a:rPr lang="en-US" smtClean="0"/>
              <a:pPr>
                <a:defRPr/>
              </a:pPr>
              <a:t>22</a:t>
            </a:fld>
            <a:endParaRPr lang="en-US"/>
          </a:p>
        </p:txBody>
      </p:sp>
      <p:sp>
        <p:nvSpPr>
          <p:cNvPr id="10" name="Right Brace 9"/>
          <p:cNvSpPr/>
          <p:nvPr/>
        </p:nvSpPr>
        <p:spPr bwMode="auto">
          <a:xfrm flipH="1">
            <a:off x="7190620" y="3747130"/>
            <a:ext cx="381000" cy="609599"/>
          </a:xfrm>
          <a:prstGeom prst="rightBrac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extBox 10"/>
          <p:cNvSpPr txBox="1"/>
          <p:nvPr/>
        </p:nvSpPr>
        <p:spPr>
          <a:xfrm>
            <a:off x="7491413" y="3725567"/>
            <a:ext cx="2514600" cy="769441"/>
          </a:xfrm>
          <a:prstGeom prst="rect">
            <a:avLst/>
          </a:prstGeom>
          <a:noFill/>
        </p:spPr>
        <p:txBody>
          <a:bodyPr wrap="square" rtlCol="0">
            <a:spAutoFit/>
          </a:bodyPr>
          <a:lstStyle/>
          <a:p>
            <a:pPr marL="171450" indent="-171450" algn="l" rtl="0">
              <a:buFont typeface="Wingdings" pitchFamily="2" charset="2"/>
              <a:buChar char="ü"/>
            </a:pPr>
            <a:r>
              <a:rPr lang="en-US" sz="1100" dirty="0" smtClean="0"/>
              <a:t>Mike21</a:t>
            </a:r>
            <a:r>
              <a:rPr lang="en-US" sz="1100" dirty="0"/>
              <a:t> </a:t>
            </a:r>
            <a:r>
              <a:rPr lang="en-US" sz="1100" dirty="0" smtClean="0"/>
              <a:t>HD</a:t>
            </a:r>
          </a:p>
          <a:p>
            <a:pPr algn="l" rtl="0"/>
            <a:endParaRPr lang="en-US" sz="1100" dirty="0"/>
          </a:p>
          <a:p>
            <a:pPr algn="l" rtl="0"/>
            <a:r>
              <a:rPr lang="en-US" sz="1100" dirty="0" smtClean="0"/>
              <a:t>Mike21C</a:t>
            </a:r>
            <a:endParaRPr lang="en-US" sz="1100" dirty="0"/>
          </a:p>
          <a:p>
            <a:pPr algn="l" rtl="0"/>
            <a:endParaRPr lang="en-US" sz="1100" dirty="0"/>
          </a:p>
        </p:txBody>
      </p:sp>
      <p:sp>
        <p:nvSpPr>
          <p:cNvPr id="12" name="Content Placeholder 2"/>
          <p:cNvSpPr txBox="1">
            <a:spLocks/>
          </p:cNvSpPr>
          <p:nvPr/>
        </p:nvSpPr>
        <p:spPr bwMode="auto">
          <a:xfrm>
            <a:off x="838200" y="3971925"/>
            <a:ext cx="7315200"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Times New Roman" panose="02020603050405020304" pitchFamily="18" charset="0"/>
                <a:ea typeface="+mn-ea"/>
                <a:cs typeface="Times New Roman" panose="02020603050405020304" pitchFamily="18" charset="0"/>
              </a:defRPr>
            </a:lvl1pPr>
            <a:lvl2pPr marL="742950" indent="-285750" algn="r" rtl="1" eaLnBrk="0" fontAlgn="base" hangingPunct="0">
              <a:spcBef>
                <a:spcPct val="20000"/>
              </a:spcBef>
              <a:spcAft>
                <a:spcPct val="0"/>
              </a:spcAft>
              <a:buClr>
                <a:schemeClr val="tx1"/>
              </a:buClr>
              <a:buSzPct val="75000"/>
              <a:buChar char="–"/>
              <a:defRPr sz="2400">
                <a:solidFill>
                  <a:schemeClr val="tx1"/>
                </a:solidFill>
                <a:latin typeface="Times New Roman" panose="02020603050405020304" pitchFamily="18" charset="0"/>
                <a:cs typeface="Times New Roman" panose="02020603050405020304" pitchFamily="18" charset="0"/>
              </a:defRPr>
            </a:lvl2pPr>
            <a:lvl3pPr marL="1143000" indent="-228600" algn="r" rtl="1"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Times New Roman" panose="02020603050405020304" pitchFamily="18" charset="0"/>
                <a:cs typeface="Times New Roman" panose="02020603050405020304" pitchFamily="18" charset="0"/>
              </a:defRPr>
            </a:lvl3pPr>
            <a:lvl4pPr marL="1600200" indent="-228600" algn="r" rtl="1" eaLnBrk="0" fontAlgn="base" hangingPunct="0">
              <a:spcBef>
                <a:spcPct val="20000"/>
              </a:spcBef>
              <a:spcAft>
                <a:spcPct val="0"/>
              </a:spcAft>
              <a:buClr>
                <a:schemeClr val="tx1"/>
              </a:buClr>
              <a:buSzPct val="80000"/>
              <a:buChar char="–"/>
              <a:defRPr>
                <a:solidFill>
                  <a:schemeClr val="tx1"/>
                </a:solidFill>
                <a:latin typeface="Times New Roman" panose="02020603050405020304" pitchFamily="18" charset="0"/>
                <a:cs typeface="Times New Roman" panose="02020603050405020304" pitchFamily="18" charset="0"/>
              </a:defRPr>
            </a:lvl4pPr>
            <a:lvl5pPr marL="2057400" indent="-228600" algn="r" rtl="1" eaLnBrk="0" fontAlgn="base" hangingPunct="0">
              <a:spcBef>
                <a:spcPct val="20000"/>
              </a:spcBef>
              <a:spcAft>
                <a:spcPct val="0"/>
              </a:spcAft>
              <a:buClr>
                <a:schemeClr val="tx1"/>
              </a:buClr>
              <a:buSzPct val="65000"/>
              <a:buFont typeface="Wingdings" pitchFamily="2" charset="2"/>
              <a:buChar char="l"/>
              <a:defRPr>
                <a:solidFill>
                  <a:schemeClr val="tx1"/>
                </a:solidFill>
                <a:latin typeface="Times New Roman" panose="02020603050405020304" pitchFamily="18" charset="0"/>
                <a:cs typeface="Times New Roman" panose="02020603050405020304" pitchFamily="18" charset="0"/>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a:lstStyle>
          <a:p>
            <a:pPr algn="l" rtl="0"/>
            <a:endParaRPr lang="fa-IR" sz="1800" kern="0" dirty="0" smtClean="0"/>
          </a:p>
          <a:p>
            <a:pPr marL="0" indent="0" algn="l" rtl="0">
              <a:buFont typeface="Wingdings" pitchFamily="2" charset="2"/>
              <a:buNone/>
            </a:pPr>
            <a:endParaRPr lang="en-US" sz="1800" kern="0" dirty="0" smtClean="0"/>
          </a:p>
          <a:p>
            <a:pPr marL="0" indent="0" algn="l" rtl="0">
              <a:buFont typeface="Wingdings" pitchFamily="2" charset="2"/>
              <a:buNone/>
            </a:pPr>
            <a:endParaRPr lang="en-US" sz="1800" kern="0" dirty="0" smtClean="0"/>
          </a:p>
          <a:p>
            <a:pPr algn="l" rtl="0"/>
            <a:r>
              <a:rPr lang="en-US" sz="1800" kern="0" dirty="0" smtClean="0"/>
              <a:t>Ecological </a:t>
            </a:r>
            <a:r>
              <a:rPr lang="en-US" sz="1800" kern="0" dirty="0"/>
              <a:t>studies</a:t>
            </a:r>
            <a:endParaRPr lang="en-US" sz="1800" kern="0" dirty="0" smtClean="0"/>
          </a:p>
          <a:p>
            <a:pPr marL="0" indent="0" algn="l" rtl="0">
              <a:buFont typeface="Wingdings" pitchFamily="2" charset="2"/>
              <a:buNone/>
            </a:pPr>
            <a:endParaRPr lang="en-US" sz="1800" kern="0" dirty="0" smtClean="0"/>
          </a:p>
          <a:p>
            <a:pPr algn="l" rtl="0"/>
            <a:endParaRPr lang="en-US" sz="1800" dirty="0" smtClean="0"/>
          </a:p>
          <a:p>
            <a:pPr algn="l" rtl="0"/>
            <a:r>
              <a:rPr lang="en-US" sz="1800" dirty="0" smtClean="0"/>
              <a:t>Modeling </a:t>
            </a:r>
            <a:r>
              <a:rPr lang="en-US" sz="1800" dirty="0"/>
              <a:t>of waves </a:t>
            </a:r>
            <a:endParaRPr lang="en-US" sz="1800" kern="0" dirty="0" smtClean="0"/>
          </a:p>
          <a:p>
            <a:pPr marL="0" indent="0" algn="l" rtl="0">
              <a:buFont typeface="Wingdings" pitchFamily="2" charset="2"/>
              <a:buNone/>
            </a:pPr>
            <a:endParaRPr lang="en-US" sz="1800" kern="0" dirty="0" smtClean="0"/>
          </a:p>
          <a:p>
            <a:pPr marL="0" indent="0" algn="l" rtl="0">
              <a:buFont typeface="Wingdings" pitchFamily="2" charset="2"/>
              <a:buNone/>
            </a:pPr>
            <a:endParaRPr lang="en-US" sz="1800" kern="0" dirty="0"/>
          </a:p>
        </p:txBody>
      </p:sp>
      <p:sp>
        <p:nvSpPr>
          <p:cNvPr id="13" name="TextBox 12"/>
          <p:cNvSpPr txBox="1"/>
          <p:nvPr/>
        </p:nvSpPr>
        <p:spPr>
          <a:xfrm flipH="1">
            <a:off x="3638406" y="4992867"/>
            <a:ext cx="2514600" cy="261610"/>
          </a:xfrm>
          <a:prstGeom prst="rect">
            <a:avLst/>
          </a:prstGeom>
          <a:noFill/>
        </p:spPr>
        <p:txBody>
          <a:bodyPr wrap="square" rtlCol="0">
            <a:spAutoFit/>
          </a:bodyPr>
          <a:lstStyle/>
          <a:p>
            <a:pPr algn="l" rtl="0"/>
            <a:r>
              <a:rPr lang="en-US" sz="1100" dirty="0"/>
              <a:t>ECO Lab/Oil Spill Module</a:t>
            </a:r>
          </a:p>
        </p:txBody>
      </p:sp>
      <p:sp>
        <p:nvSpPr>
          <p:cNvPr id="14" name="TextBox 13"/>
          <p:cNvSpPr txBox="1"/>
          <p:nvPr/>
        </p:nvSpPr>
        <p:spPr>
          <a:xfrm>
            <a:off x="3849710" y="5629191"/>
            <a:ext cx="2514600" cy="1107996"/>
          </a:xfrm>
          <a:prstGeom prst="rect">
            <a:avLst/>
          </a:prstGeom>
          <a:noFill/>
        </p:spPr>
        <p:txBody>
          <a:bodyPr wrap="square" rtlCol="0">
            <a:spAutoFit/>
          </a:bodyPr>
          <a:lstStyle/>
          <a:p>
            <a:pPr algn="l"/>
            <a:r>
              <a:rPr lang="en-US" sz="1100" dirty="0" smtClean="0"/>
              <a:t>Mike21</a:t>
            </a:r>
            <a:r>
              <a:rPr lang="en-US" sz="1100" dirty="0"/>
              <a:t> </a:t>
            </a:r>
            <a:r>
              <a:rPr lang="en-US" sz="1100" dirty="0" smtClean="0"/>
              <a:t>BW</a:t>
            </a:r>
            <a:endParaRPr lang="en-US" sz="1100" dirty="0"/>
          </a:p>
          <a:p>
            <a:pPr algn="l"/>
            <a:r>
              <a:rPr lang="en-US" sz="1100" dirty="0" smtClean="0"/>
              <a:t>Mike21</a:t>
            </a:r>
            <a:r>
              <a:rPr lang="en-US" sz="1100" dirty="0"/>
              <a:t> </a:t>
            </a:r>
            <a:r>
              <a:rPr lang="en-US" sz="1100" dirty="0" smtClean="0"/>
              <a:t>EMS</a:t>
            </a:r>
            <a:endParaRPr lang="en-US" sz="1100" dirty="0"/>
          </a:p>
          <a:p>
            <a:pPr algn="l"/>
            <a:r>
              <a:rPr lang="en-US" sz="1100" dirty="0" smtClean="0"/>
              <a:t>Mike21</a:t>
            </a:r>
            <a:r>
              <a:rPr lang="en-US" sz="1100" dirty="0"/>
              <a:t> </a:t>
            </a:r>
            <a:r>
              <a:rPr lang="en-US" sz="1100" dirty="0" smtClean="0"/>
              <a:t>PMS</a:t>
            </a:r>
            <a:endParaRPr lang="en-US" sz="1100" dirty="0"/>
          </a:p>
          <a:p>
            <a:pPr algn="l"/>
            <a:r>
              <a:rPr lang="en-US" sz="1100" dirty="0" smtClean="0"/>
              <a:t>Mike21</a:t>
            </a:r>
            <a:r>
              <a:rPr lang="en-US" sz="1100" dirty="0"/>
              <a:t> </a:t>
            </a:r>
            <a:r>
              <a:rPr lang="en-US" sz="1100" dirty="0" smtClean="0"/>
              <a:t>NSW</a:t>
            </a:r>
            <a:endParaRPr lang="en-US" sz="1100" dirty="0"/>
          </a:p>
          <a:p>
            <a:pPr algn="l"/>
            <a:r>
              <a:rPr lang="en-US" sz="1100" dirty="0" smtClean="0"/>
              <a:t>Mike SW</a:t>
            </a:r>
            <a:endParaRPr lang="en-US" sz="1100" dirty="0"/>
          </a:p>
          <a:p>
            <a:pPr algn="l" rtl="0"/>
            <a:endParaRPr lang="en-US" sz="1100" dirty="0"/>
          </a:p>
        </p:txBody>
      </p:sp>
      <p:sp>
        <p:nvSpPr>
          <p:cNvPr id="15" name="Right Brace 14"/>
          <p:cNvSpPr/>
          <p:nvPr/>
        </p:nvSpPr>
        <p:spPr bwMode="auto">
          <a:xfrm flipH="1">
            <a:off x="3333173" y="4845575"/>
            <a:ext cx="381000" cy="609600"/>
          </a:xfrm>
          <a:prstGeom prst="rightBrac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ight Brace 15"/>
          <p:cNvSpPr/>
          <p:nvPr/>
        </p:nvSpPr>
        <p:spPr bwMode="auto">
          <a:xfrm flipH="1">
            <a:off x="3418898" y="5629191"/>
            <a:ext cx="391102" cy="954822"/>
          </a:xfrm>
          <a:prstGeom prst="rightBrac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Title 1"/>
          <p:cNvSpPr>
            <a:spLocks noGrp="1"/>
          </p:cNvSpPr>
          <p:nvPr>
            <p:ph type="title"/>
          </p:nvPr>
        </p:nvSpPr>
        <p:spPr>
          <a:xfrm>
            <a:off x="762000" y="762000"/>
            <a:ext cx="6934200" cy="1066800"/>
          </a:xfrm>
        </p:spPr>
        <p:txBody>
          <a:bodyPr/>
          <a:lstStyle/>
          <a:p>
            <a:pPr algn="l" rtl="0"/>
            <a:r>
              <a:rPr lang="en-US" dirty="0"/>
              <a:t>Research Methodology</a:t>
            </a:r>
            <a:r>
              <a:rPr lang="fa-IR" dirty="0" smtClean="0"/>
              <a:t/>
            </a:r>
            <a:br>
              <a:rPr lang="fa-IR" dirty="0" smtClean="0"/>
            </a:br>
            <a:endParaRPr lang="fa-IR" dirty="0"/>
          </a:p>
        </p:txBody>
      </p:sp>
      <p:sp>
        <p:nvSpPr>
          <p:cNvPr id="18" name="TextBox 17"/>
          <p:cNvSpPr txBox="1"/>
          <p:nvPr/>
        </p:nvSpPr>
        <p:spPr>
          <a:xfrm flipH="1">
            <a:off x="838200" y="1371600"/>
            <a:ext cx="8382006"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DHI MIKE21 Modules-Introduction</a:t>
            </a:r>
            <a:endParaRPr lang="fa-IR" sz="1800" dirty="0"/>
          </a:p>
        </p:txBody>
      </p:sp>
    </p:spTree>
    <p:extLst>
      <p:ext uri="{BB962C8B-B14F-4D97-AF65-F5344CB8AC3E}">
        <p14:creationId xmlns:p14="http://schemas.microsoft.com/office/powerpoint/2010/main" val="8065628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42739" y="4032305"/>
                <a:ext cx="7315200" cy="3724275"/>
              </a:xfrm>
            </p:spPr>
            <p:txBody>
              <a:bodyPr/>
              <a:lstStyle/>
              <a:p>
                <a:pPr marL="0" indent="0" algn="l" rtl="0">
                  <a:buNone/>
                </a:pPr>
                <a14:m>
                  <m:oMathPara xmlns:m="http://schemas.openxmlformats.org/officeDocument/2006/math">
                    <m:oMathParaPr>
                      <m:jc m:val="left"/>
                    </m:oMathParaPr>
                    <m:oMath xmlns:m="http://schemas.openxmlformats.org/officeDocument/2006/math">
                      <m:f>
                        <m:fPr>
                          <m:ctrlPr>
                            <a:rPr lang="en-US" sz="1400" i="1">
                              <a:latin typeface="Cambria Math" panose="02040503050406030204" pitchFamily="18" charset="0"/>
                            </a:rPr>
                          </m:ctrlPr>
                        </m:fPr>
                        <m:num>
                          <m:r>
                            <a:rPr lang="en-US" sz="1400" i="1">
                              <a:latin typeface="Cambria Math"/>
                            </a:rPr>
                            <m:t>𝜕𝜉</m:t>
                          </m:r>
                        </m:num>
                        <m:den>
                          <m:r>
                            <a:rPr lang="en-US" sz="1400" i="1">
                              <a:latin typeface="Cambria Math"/>
                            </a:rPr>
                            <m:t>𝜕</m:t>
                          </m:r>
                          <m:r>
                            <a:rPr lang="en-US" sz="1400" i="1">
                              <a:latin typeface="Cambria Math"/>
                            </a:rPr>
                            <m:t>𝑡</m:t>
                          </m:r>
                        </m:den>
                      </m:f>
                      <m:r>
                        <a:rPr lang="en-US" sz="1400" i="1">
                          <a:latin typeface="Cambria Math"/>
                        </a:rPr>
                        <m:t>+</m:t>
                      </m:r>
                      <m:f>
                        <m:fPr>
                          <m:ctrlPr>
                            <a:rPr lang="en-US" sz="1400" i="1">
                              <a:latin typeface="Cambria Math" panose="02040503050406030204" pitchFamily="18" charset="0"/>
                            </a:rPr>
                          </m:ctrlPr>
                        </m:fPr>
                        <m:num>
                          <m:r>
                            <a:rPr lang="en-US" sz="1400" i="1">
                              <a:latin typeface="Cambria Math"/>
                            </a:rPr>
                            <m:t>𝜕</m:t>
                          </m:r>
                          <m:r>
                            <a:rPr lang="en-US" sz="1400" i="1">
                              <a:latin typeface="Cambria Math"/>
                            </a:rPr>
                            <m:t>𝑝</m:t>
                          </m:r>
                        </m:num>
                        <m:den>
                          <m:r>
                            <a:rPr lang="en-US" sz="1400" i="1">
                              <a:latin typeface="Cambria Math"/>
                            </a:rPr>
                            <m:t>𝜕</m:t>
                          </m:r>
                          <m:r>
                            <a:rPr lang="en-US" sz="1400" i="1">
                              <a:latin typeface="Cambria Math"/>
                            </a:rPr>
                            <m:t>𝑥</m:t>
                          </m:r>
                        </m:den>
                      </m:f>
                      <m:r>
                        <a:rPr lang="en-US" sz="1400" i="1">
                          <a:latin typeface="Cambria Math"/>
                        </a:rPr>
                        <m:t>+</m:t>
                      </m:r>
                      <m:f>
                        <m:fPr>
                          <m:ctrlPr>
                            <a:rPr lang="en-US" sz="1400" i="1">
                              <a:latin typeface="Cambria Math" panose="02040503050406030204" pitchFamily="18" charset="0"/>
                            </a:rPr>
                          </m:ctrlPr>
                        </m:fPr>
                        <m:num>
                          <m:r>
                            <a:rPr lang="en-US" sz="1400" i="1">
                              <a:latin typeface="Cambria Math"/>
                            </a:rPr>
                            <m:t>𝜕</m:t>
                          </m:r>
                          <m:r>
                            <a:rPr lang="en-US" sz="1400" i="1">
                              <a:latin typeface="Cambria Math"/>
                            </a:rPr>
                            <m:t>𝑞</m:t>
                          </m:r>
                        </m:num>
                        <m:den>
                          <m:r>
                            <a:rPr lang="en-US" sz="1400" i="1">
                              <a:latin typeface="Cambria Math"/>
                            </a:rPr>
                            <m:t>𝜕</m:t>
                          </m:r>
                          <m:r>
                            <a:rPr lang="en-US" sz="1400" i="1">
                              <a:latin typeface="Cambria Math"/>
                            </a:rPr>
                            <m:t>𝑦</m:t>
                          </m:r>
                        </m:den>
                      </m:f>
                      <m:r>
                        <a:rPr lang="en-US" sz="1400" i="1">
                          <a:latin typeface="Cambria Math"/>
                        </a:rPr>
                        <m:t>=</m:t>
                      </m:r>
                      <m:r>
                        <a:rPr lang="en-US" sz="1400" i="1">
                          <a:latin typeface="Cambria Math"/>
                        </a:rPr>
                        <m:t>0</m:t>
                      </m:r>
                    </m:oMath>
                  </m:oMathPara>
                </a14:m>
                <a:endParaRPr lang="en-US" sz="1400" dirty="0" smtClean="0"/>
              </a:p>
              <a:p>
                <a:pPr marL="0" indent="0" algn="l" rtl="0">
                  <a:buNone/>
                </a:pPr>
                <a:endParaRPr lang="en-US" sz="1400" dirty="0" smtClean="0"/>
              </a:p>
              <a:p>
                <a:pPr marL="0" indent="0" algn="l" rtl="0">
                  <a:buNone/>
                </a:pPr>
                <a14:m>
                  <m:oMathPara xmlns:m="http://schemas.openxmlformats.org/officeDocument/2006/math">
                    <m:oMathParaPr>
                      <m:jc m:val="left"/>
                    </m:oMathParaPr>
                    <m:oMath xmlns:m="http://schemas.openxmlformats.org/officeDocument/2006/math">
                      <m:f>
                        <m:fPr>
                          <m:ctrlPr>
                            <a:rPr lang="en-US" sz="1400" i="1">
                              <a:latin typeface="Cambria Math" panose="02040503050406030204" pitchFamily="18" charset="0"/>
                            </a:rPr>
                          </m:ctrlPr>
                        </m:fPr>
                        <m:num>
                          <m:r>
                            <a:rPr lang="en-US" sz="1400" i="1">
                              <a:latin typeface="Cambria Math"/>
                            </a:rPr>
                            <m:t>𝜕</m:t>
                          </m:r>
                          <m:r>
                            <a:rPr lang="en-US" sz="1400" i="1">
                              <a:latin typeface="Cambria Math"/>
                            </a:rPr>
                            <m:t>𝑝</m:t>
                          </m:r>
                        </m:num>
                        <m:den>
                          <m:r>
                            <a:rPr lang="en-US" sz="1400" i="1">
                              <a:latin typeface="Cambria Math"/>
                            </a:rPr>
                            <m:t>𝜕</m:t>
                          </m:r>
                          <m:r>
                            <a:rPr lang="en-US" sz="1400" i="1">
                              <a:latin typeface="Cambria Math"/>
                            </a:rPr>
                            <m:t>𝑡</m:t>
                          </m:r>
                        </m:den>
                      </m:f>
                      <m:r>
                        <a:rPr lang="en-US" sz="1400" i="1">
                          <a:latin typeface="Cambria Math"/>
                        </a:rPr>
                        <m:t>+</m:t>
                      </m:r>
                      <m:f>
                        <m:fPr>
                          <m:ctrlPr>
                            <a:rPr lang="en-US" sz="1400" i="1">
                              <a:latin typeface="Cambria Math" panose="02040503050406030204" pitchFamily="18" charset="0"/>
                            </a:rPr>
                          </m:ctrlPr>
                        </m:fPr>
                        <m:num>
                          <m:r>
                            <a:rPr lang="en-US" sz="1400" i="1">
                              <a:latin typeface="Cambria Math"/>
                            </a:rPr>
                            <m:t>𝜕</m:t>
                          </m:r>
                        </m:num>
                        <m:den>
                          <m:r>
                            <a:rPr lang="en-US" sz="1400" i="1">
                              <a:latin typeface="Cambria Math"/>
                            </a:rPr>
                            <m:t>𝜕</m:t>
                          </m:r>
                          <m:r>
                            <a:rPr lang="en-US" sz="1400" i="1">
                              <a:latin typeface="Cambria Math"/>
                            </a:rPr>
                            <m:t>𝑥</m:t>
                          </m:r>
                        </m:den>
                      </m:f>
                      <m:d>
                        <m:dPr>
                          <m:begChr m:val="["/>
                          <m:endChr m:val="]"/>
                          <m:ctrlPr>
                            <a:rPr lang="en-US" sz="1400" i="1">
                              <a:latin typeface="Cambria Math" panose="02040503050406030204" pitchFamily="18" charset="0"/>
                            </a:rPr>
                          </m:ctrlPr>
                        </m:dPr>
                        <m:e>
                          <m:f>
                            <m:fPr>
                              <m:ctrlPr>
                                <a:rPr lang="en-US" sz="1400" i="1">
                                  <a:latin typeface="Cambria Math" panose="02040503050406030204" pitchFamily="18" charset="0"/>
                                </a:rPr>
                              </m:ctrlPr>
                            </m:fPr>
                            <m:num>
                              <m:sSup>
                                <m:sSupPr>
                                  <m:ctrlPr>
                                    <a:rPr lang="en-US" sz="1400" i="1">
                                      <a:latin typeface="Cambria Math" panose="02040503050406030204" pitchFamily="18" charset="0"/>
                                    </a:rPr>
                                  </m:ctrlPr>
                                </m:sSupPr>
                                <m:e>
                                  <m:r>
                                    <a:rPr lang="en-US" sz="1400" i="1">
                                      <a:latin typeface="Cambria Math"/>
                                    </a:rPr>
                                    <m:t>𝑝</m:t>
                                  </m:r>
                                </m:e>
                                <m:sup>
                                  <m:r>
                                    <a:rPr lang="en-US" sz="1400" i="1">
                                      <a:latin typeface="Cambria Math"/>
                                    </a:rPr>
                                    <m:t>2</m:t>
                                  </m:r>
                                </m:sup>
                              </m:sSup>
                            </m:num>
                            <m:den>
                              <m:r>
                                <a:rPr lang="en-US" sz="1400" i="1">
                                  <a:latin typeface="Cambria Math"/>
                                </a:rPr>
                                <m:t>h</m:t>
                              </m:r>
                            </m:den>
                          </m:f>
                        </m:e>
                      </m:d>
                      <m:r>
                        <a:rPr lang="en-US" sz="1400" i="1">
                          <a:latin typeface="Cambria Math"/>
                        </a:rPr>
                        <m:t>+</m:t>
                      </m:r>
                      <m:f>
                        <m:fPr>
                          <m:ctrlPr>
                            <a:rPr lang="en-US" sz="1400" i="1">
                              <a:latin typeface="Cambria Math" panose="02040503050406030204" pitchFamily="18" charset="0"/>
                            </a:rPr>
                          </m:ctrlPr>
                        </m:fPr>
                        <m:num>
                          <m:r>
                            <a:rPr lang="en-US" sz="1400" i="1">
                              <a:latin typeface="Cambria Math"/>
                            </a:rPr>
                            <m:t>𝜕</m:t>
                          </m:r>
                        </m:num>
                        <m:den>
                          <m:r>
                            <a:rPr lang="en-US" sz="1400" i="1">
                              <a:latin typeface="Cambria Math"/>
                            </a:rPr>
                            <m:t>𝜕</m:t>
                          </m:r>
                          <m:r>
                            <a:rPr lang="en-US" sz="1400" i="1">
                              <a:latin typeface="Cambria Math"/>
                            </a:rPr>
                            <m:t>𝑦</m:t>
                          </m:r>
                        </m:den>
                      </m:f>
                      <m:d>
                        <m:dPr>
                          <m:begChr m:val="["/>
                          <m:endChr m:val="]"/>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a:rPr>
                                <m:t>𝑝𝑞</m:t>
                              </m:r>
                            </m:num>
                            <m:den>
                              <m:r>
                                <a:rPr lang="en-US" sz="1400" i="1">
                                  <a:latin typeface="Cambria Math"/>
                                </a:rPr>
                                <m:t>h</m:t>
                              </m:r>
                            </m:den>
                          </m:f>
                        </m:e>
                      </m:d>
                      <m:r>
                        <a:rPr lang="en-US" sz="1400" i="1">
                          <a:latin typeface="Cambria Math"/>
                        </a:rPr>
                        <m:t>+</m:t>
                      </m:r>
                      <m:r>
                        <a:rPr lang="en-US" sz="1400" i="1">
                          <a:latin typeface="Cambria Math"/>
                        </a:rPr>
                        <m:t>𝑔</m:t>
                      </m:r>
                      <m:r>
                        <a:rPr lang="en-US" sz="1400" i="1">
                          <a:latin typeface="Cambria Math"/>
                        </a:rPr>
                        <m:t>h</m:t>
                      </m:r>
                      <m:f>
                        <m:fPr>
                          <m:ctrlPr>
                            <a:rPr lang="en-US" sz="1400" i="1">
                              <a:latin typeface="Cambria Math" panose="02040503050406030204" pitchFamily="18" charset="0"/>
                            </a:rPr>
                          </m:ctrlPr>
                        </m:fPr>
                        <m:num>
                          <m:r>
                            <a:rPr lang="en-US" sz="1400" i="1">
                              <a:latin typeface="Cambria Math"/>
                            </a:rPr>
                            <m:t>𝜕𝜉</m:t>
                          </m:r>
                        </m:num>
                        <m:den>
                          <m:r>
                            <a:rPr lang="en-US" sz="1400" i="1">
                              <a:latin typeface="Cambria Math"/>
                            </a:rPr>
                            <m:t>𝜕</m:t>
                          </m:r>
                          <m:r>
                            <a:rPr lang="en-US" sz="1400" i="1">
                              <a:latin typeface="Cambria Math"/>
                            </a:rPr>
                            <m:t>𝑥</m:t>
                          </m:r>
                        </m:den>
                      </m:f>
                      <m:r>
                        <a:rPr lang="en-US" sz="1400" i="1">
                          <a:latin typeface="Cambria Math"/>
                        </a:rPr>
                        <m:t>+</m:t>
                      </m:r>
                      <m:f>
                        <m:fPr>
                          <m:ctrlPr>
                            <a:rPr lang="en-US" sz="1400" i="1">
                              <a:latin typeface="Cambria Math" panose="02040503050406030204" pitchFamily="18" charset="0"/>
                            </a:rPr>
                          </m:ctrlPr>
                        </m:fPr>
                        <m:num>
                          <m:r>
                            <m:rPr>
                              <m:sty m:val="p"/>
                            </m:rPr>
                            <a:rPr lang="en-US" sz="1400">
                              <a:latin typeface="Cambria Math"/>
                            </a:rPr>
                            <m:t>gp</m:t>
                          </m:r>
                          <m:rad>
                            <m:radPr>
                              <m:degHide m:val="on"/>
                              <m:ctrlPr>
                                <a:rPr lang="en-US" sz="1400" i="1">
                                  <a:latin typeface="Cambria Math" panose="02040503050406030204" pitchFamily="18" charset="0"/>
                                </a:rPr>
                              </m:ctrlPr>
                            </m:radPr>
                            <m:deg/>
                            <m:e>
                              <m:sSubSup>
                                <m:sSubSupPr>
                                  <m:ctrlPr>
                                    <a:rPr lang="en-US" sz="1400" i="1">
                                      <a:latin typeface="Cambria Math" panose="02040503050406030204" pitchFamily="18" charset="0"/>
                                    </a:rPr>
                                  </m:ctrlPr>
                                </m:sSubSupPr>
                                <m:e>
                                  <m:r>
                                    <a:rPr lang="en-US" sz="1400" i="1">
                                      <a:latin typeface="Cambria Math"/>
                                    </a:rPr>
                                    <m:t>𝑝</m:t>
                                  </m:r>
                                </m:e>
                                <m:sub>
                                  <m:r>
                                    <a:rPr lang="en-US" sz="1400" i="1">
                                      <a:latin typeface="Cambria Math"/>
                                    </a:rPr>
                                    <m:t>+</m:t>
                                  </m:r>
                                </m:sub>
                                <m:sup>
                                  <m:r>
                                    <a:rPr lang="en-US" sz="1400" i="1">
                                      <a:latin typeface="Cambria Math"/>
                                    </a:rPr>
                                    <m:t>2</m:t>
                                  </m:r>
                                </m:sup>
                              </m:sSubSup>
                            </m:e>
                          </m:rad>
                          <m:sSup>
                            <m:sSupPr>
                              <m:ctrlPr>
                                <a:rPr lang="en-US" sz="1400" i="1">
                                  <a:latin typeface="Cambria Math" panose="02040503050406030204" pitchFamily="18" charset="0"/>
                                </a:rPr>
                              </m:ctrlPr>
                            </m:sSupPr>
                            <m:e>
                              <m:r>
                                <a:rPr lang="en-US" sz="1400" i="1">
                                  <a:latin typeface="Cambria Math"/>
                                </a:rPr>
                                <m:t>𝑞</m:t>
                              </m:r>
                            </m:e>
                            <m:sup>
                              <m:r>
                                <a:rPr lang="en-US" sz="1400" i="1">
                                  <a:latin typeface="Cambria Math"/>
                                </a:rPr>
                                <m:t>2</m:t>
                              </m:r>
                            </m:sup>
                          </m:sSup>
                        </m:num>
                        <m:den>
                          <m:sSup>
                            <m:sSupPr>
                              <m:ctrlPr>
                                <a:rPr lang="en-US" sz="1400" i="1">
                                  <a:latin typeface="Cambria Math" panose="02040503050406030204" pitchFamily="18" charset="0"/>
                                </a:rPr>
                              </m:ctrlPr>
                            </m:sSupPr>
                            <m:e>
                              <m:r>
                                <a:rPr lang="en-US" sz="1400" i="1">
                                  <a:latin typeface="Cambria Math"/>
                                </a:rPr>
                                <m:t>𝑐</m:t>
                              </m:r>
                            </m:e>
                            <m:sup>
                              <m:r>
                                <a:rPr lang="en-US" sz="1400" i="1">
                                  <a:latin typeface="Cambria Math"/>
                                </a:rPr>
                                <m:t>2</m:t>
                              </m:r>
                            </m:sup>
                          </m:sSup>
                          <m:sSup>
                            <m:sSupPr>
                              <m:ctrlPr>
                                <a:rPr lang="en-US" sz="1400" i="1">
                                  <a:latin typeface="Cambria Math" panose="02040503050406030204" pitchFamily="18" charset="0"/>
                                </a:rPr>
                              </m:ctrlPr>
                            </m:sSupPr>
                            <m:e>
                              <m:r>
                                <a:rPr lang="en-US" sz="1400" i="1">
                                  <a:latin typeface="Cambria Math"/>
                                </a:rPr>
                                <m:t>h</m:t>
                              </m:r>
                            </m:e>
                            <m:sup>
                              <m:r>
                                <a:rPr lang="en-US" sz="1400" i="1">
                                  <a:latin typeface="Cambria Math"/>
                                </a:rPr>
                                <m:t>2</m:t>
                              </m:r>
                            </m:sup>
                          </m:sSup>
                        </m:den>
                      </m:f>
                      <m:r>
                        <a:rPr lang="fa-IR" sz="1400" i="1">
                          <a:latin typeface="Cambria Math"/>
                        </a:rPr>
                        <m:t>−</m:t>
                      </m:r>
                      <m:r>
                        <a:rPr lang="en-US" sz="1400" i="1">
                          <a:latin typeface="Cambria Math"/>
                        </a:rPr>
                        <m:t>𝑓𝑞</m:t>
                      </m:r>
                      <m:r>
                        <a:rPr lang="en-US" sz="1400" i="1">
                          <a:latin typeface="Cambria Math"/>
                        </a:rPr>
                        <m:t>−</m:t>
                      </m:r>
                      <m:sSub>
                        <m:sSubPr>
                          <m:ctrlPr>
                            <a:rPr lang="en-US" sz="1400" i="1">
                              <a:latin typeface="Cambria Math" panose="02040503050406030204" pitchFamily="18" charset="0"/>
                            </a:rPr>
                          </m:ctrlPr>
                        </m:sSubPr>
                        <m:e>
                          <m:r>
                            <a:rPr lang="en-US" sz="1400" i="1">
                              <a:latin typeface="Cambria Math"/>
                            </a:rPr>
                            <m:t>𝐶</m:t>
                          </m:r>
                        </m:e>
                        <m:sub>
                          <m:r>
                            <a:rPr lang="en-US" sz="1400" i="1">
                              <a:latin typeface="Cambria Math"/>
                            </a:rPr>
                            <m:t>𝑤</m:t>
                          </m:r>
                        </m:sub>
                      </m:sSub>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a:rPr>
                                <m:t>𝜌</m:t>
                              </m:r>
                            </m:e>
                            <m:sub>
                              <m:r>
                                <a:rPr lang="en-US" sz="1400" i="1">
                                  <a:latin typeface="Cambria Math"/>
                                </a:rPr>
                                <m:t>𝐴</m:t>
                              </m:r>
                            </m:sub>
                          </m:sSub>
                        </m:num>
                        <m:den>
                          <m:sSub>
                            <m:sSubPr>
                              <m:ctrlPr>
                                <a:rPr lang="en-US" sz="1400" i="1">
                                  <a:latin typeface="Cambria Math" panose="02040503050406030204" pitchFamily="18" charset="0"/>
                                </a:rPr>
                              </m:ctrlPr>
                            </m:sSubPr>
                            <m:e>
                              <m:r>
                                <a:rPr lang="en-US" sz="1400" i="1">
                                  <a:latin typeface="Cambria Math"/>
                                </a:rPr>
                                <m:t>𝜌</m:t>
                              </m:r>
                            </m:e>
                            <m:sub>
                              <m:r>
                                <a:rPr lang="en-US" sz="1400" i="1">
                                  <a:latin typeface="Cambria Math"/>
                                </a:rPr>
                                <m:t>𝑤</m:t>
                              </m:r>
                            </m:sub>
                          </m:sSub>
                        </m:den>
                      </m:f>
                      <m:r>
                        <a:rPr lang="en-US" sz="1400" i="1">
                          <a:latin typeface="Cambria Math"/>
                        </a:rPr>
                        <m:t>𝑊</m:t>
                      </m:r>
                      <m:sSub>
                        <m:sSubPr>
                          <m:ctrlPr>
                            <a:rPr lang="en-US" sz="1400" i="1">
                              <a:latin typeface="Cambria Math" panose="02040503050406030204" pitchFamily="18" charset="0"/>
                            </a:rPr>
                          </m:ctrlPr>
                        </m:sSubPr>
                        <m:e>
                          <m:r>
                            <a:rPr lang="en-US" sz="1400" i="1">
                              <a:latin typeface="Cambria Math"/>
                            </a:rPr>
                            <m:t>𝑊</m:t>
                          </m:r>
                        </m:e>
                        <m:sub>
                          <m:r>
                            <a:rPr lang="en-US" sz="1400" i="1">
                              <a:latin typeface="Cambria Math"/>
                            </a:rPr>
                            <m:t>𝑥</m:t>
                          </m:r>
                        </m:sub>
                      </m:sSub>
                      <m:r>
                        <a:rPr lang="en-US" sz="1400" i="1">
                          <a:latin typeface="Cambria Math"/>
                        </a:rPr>
                        <m:t>+</m:t>
                      </m:r>
                      <m:r>
                        <a:rPr lang="en-US" sz="1400" i="1">
                          <a:latin typeface="Cambria Math"/>
                        </a:rPr>
                        <m:t>h</m:t>
                      </m:r>
                      <m:f>
                        <m:fPr>
                          <m:ctrlPr>
                            <a:rPr lang="en-US" sz="1400" i="1">
                              <a:latin typeface="Cambria Math" panose="02040503050406030204" pitchFamily="18" charset="0"/>
                            </a:rPr>
                          </m:ctrlPr>
                        </m:fPr>
                        <m:num>
                          <m:r>
                            <a:rPr lang="en-US" sz="1400" i="1">
                              <a:latin typeface="Cambria Math"/>
                            </a:rPr>
                            <m:t>𝜕</m:t>
                          </m:r>
                        </m:num>
                        <m:den>
                          <m:r>
                            <a:rPr lang="en-US" sz="1400" i="1">
                              <a:latin typeface="Cambria Math"/>
                            </a:rPr>
                            <m:t>𝜕</m:t>
                          </m:r>
                          <m:r>
                            <a:rPr lang="en-US" sz="1400" i="1">
                              <a:latin typeface="Cambria Math"/>
                            </a:rPr>
                            <m:t>𝑥</m:t>
                          </m:r>
                        </m:den>
                      </m:f>
                      <m:d>
                        <m:dPr>
                          <m:begChr m:val="["/>
                          <m:endChr m:val="]"/>
                          <m:ctrlPr>
                            <a:rPr lang="en-US" sz="1400" i="1">
                              <a:latin typeface="Cambria Math" panose="02040503050406030204" pitchFamily="18" charset="0"/>
                            </a:rPr>
                          </m:ctrlPr>
                        </m:dPr>
                        <m:e>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a:rPr>
                                    <m:t>𝜌</m:t>
                                  </m:r>
                                </m:e>
                                <m:sub>
                                  <m:r>
                                    <a:rPr lang="en-US" sz="1400" i="1">
                                      <a:latin typeface="Cambria Math"/>
                                    </a:rPr>
                                    <m:t>𝑎</m:t>
                                  </m:r>
                                </m:sub>
                              </m:sSub>
                            </m:num>
                            <m:den>
                              <m:sSub>
                                <m:sSubPr>
                                  <m:ctrlPr>
                                    <a:rPr lang="en-US" sz="1400" i="1">
                                      <a:latin typeface="Cambria Math" panose="02040503050406030204" pitchFamily="18" charset="0"/>
                                    </a:rPr>
                                  </m:ctrlPr>
                                </m:sSubPr>
                                <m:e>
                                  <m:r>
                                    <a:rPr lang="en-US" sz="1400" i="1">
                                      <a:latin typeface="Cambria Math"/>
                                    </a:rPr>
                                    <m:t>𝜌</m:t>
                                  </m:r>
                                </m:e>
                                <m:sub>
                                  <m:r>
                                    <a:rPr lang="en-US" sz="1400" i="1">
                                      <a:latin typeface="Cambria Math"/>
                                    </a:rPr>
                                    <m:t>𝑤</m:t>
                                  </m:r>
                                </m:sub>
                              </m:sSub>
                            </m:den>
                          </m:f>
                        </m:e>
                      </m:d>
                      <m:r>
                        <a:rPr lang="en-US" sz="1400" i="1">
                          <a:latin typeface="Cambria Math"/>
                        </a:rPr>
                        <m:t>=</m:t>
                      </m:r>
                      <m:r>
                        <a:rPr lang="en-US" sz="1400" i="1">
                          <a:latin typeface="Cambria Math"/>
                        </a:rPr>
                        <m:t>0</m:t>
                      </m:r>
                    </m:oMath>
                  </m:oMathPara>
                </a14:m>
                <a:endParaRPr lang="en-US" sz="1400" dirty="0"/>
              </a:p>
              <a:p>
                <a:pPr marL="0" indent="0">
                  <a:buNone/>
                </a:pPr>
                <a:endParaRPr lang="en-US" sz="1800" dirty="0" smtClean="0"/>
              </a:p>
              <a:p>
                <a:pPr marL="0" indent="0" algn="l" rtl="0">
                  <a:buNone/>
                </a:pPr>
                <a14:m>
                  <m:oMathPara xmlns:m="http://schemas.openxmlformats.org/officeDocument/2006/math">
                    <m:oMathParaPr>
                      <m:jc m:val="left"/>
                    </m:oMathParaPr>
                    <m:oMath xmlns:m="http://schemas.openxmlformats.org/officeDocument/2006/math">
                      <m:f>
                        <m:fPr>
                          <m:ctrlPr>
                            <a:rPr lang="en-US" sz="1400" i="1">
                              <a:latin typeface="Cambria Math" panose="02040503050406030204" pitchFamily="18" charset="0"/>
                            </a:rPr>
                          </m:ctrlPr>
                        </m:fPr>
                        <m:num>
                          <m:r>
                            <a:rPr lang="en-US" sz="1400" i="1">
                              <a:latin typeface="Cambria Math"/>
                            </a:rPr>
                            <m:t>𝜕</m:t>
                          </m:r>
                          <m:r>
                            <a:rPr lang="en-US" sz="1400" i="1">
                              <a:latin typeface="Cambria Math"/>
                            </a:rPr>
                            <m:t>𝑞</m:t>
                          </m:r>
                        </m:num>
                        <m:den>
                          <m:r>
                            <a:rPr lang="en-US" sz="1400" i="1">
                              <a:latin typeface="Cambria Math"/>
                            </a:rPr>
                            <m:t>𝜕</m:t>
                          </m:r>
                          <m:r>
                            <a:rPr lang="en-US" sz="1400" i="1">
                              <a:latin typeface="Cambria Math"/>
                            </a:rPr>
                            <m:t>𝑡</m:t>
                          </m:r>
                        </m:den>
                      </m:f>
                      <m:r>
                        <a:rPr lang="en-US" sz="1400" i="1">
                          <a:latin typeface="Cambria Math"/>
                        </a:rPr>
                        <m:t>+</m:t>
                      </m:r>
                      <m:f>
                        <m:fPr>
                          <m:ctrlPr>
                            <a:rPr lang="en-US" sz="1400" i="1">
                              <a:latin typeface="Cambria Math" panose="02040503050406030204" pitchFamily="18" charset="0"/>
                            </a:rPr>
                          </m:ctrlPr>
                        </m:fPr>
                        <m:num>
                          <m:r>
                            <a:rPr lang="en-US" sz="1400" i="1">
                              <a:latin typeface="Cambria Math"/>
                            </a:rPr>
                            <m:t>𝜕</m:t>
                          </m:r>
                        </m:num>
                        <m:den>
                          <m:r>
                            <a:rPr lang="en-US" sz="1400" i="1">
                              <a:latin typeface="Cambria Math"/>
                            </a:rPr>
                            <m:t>𝜕</m:t>
                          </m:r>
                          <m:r>
                            <a:rPr lang="en-US" sz="1400" i="1">
                              <a:latin typeface="Cambria Math"/>
                            </a:rPr>
                            <m:t>𝑦</m:t>
                          </m:r>
                        </m:den>
                      </m:f>
                      <m:d>
                        <m:dPr>
                          <m:begChr m:val="["/>
                          <m:endChr m:val="]"/>
                          <m:ctrlPr>
                            <a:rPr lang="en-US" sz="1400" i="1">
                              <a:latin typeface="Cambria Math" panose="02040503050406030204" pitchFamily="18" charset="0"/>
                            </a:rPr>
                          </m:ctrlPr>
                        </m:dPr>
                        <m:e>
                          <m:f>
                            <m:fPr>
                              <m:ctrlPr>
                                <a:rPr lang="en-US" sz="1400" i="1">
                                  <a:latin typeface="Cambria Math" panose="02040503050406030204" pitchFamily="18" charset="0"/>
                                </a:rPr>
                              </m:ctrlPr>
                            </m:fPr>
                            <m:num>
                              <m:sSup>
                                <m:sSupPr>
                                  <m:ctrlPr>
                                    <a:rPr lang="en-US" sz="1400" i="1">
                                      <a:latin typeface="Cambria Math" panose="02040503050406030204" pitchFamily="18" charset="0"/>
                                    </a:rPr>
                                  </m:ctrlPr>
                                </m:sSupPr>
                                <m:e>
                                  <m:r>
                                    <a:rPr lang="en-US" sz="1400" i="1">
                                      <a:latin typeface="Cambria Math"/>
                                    </a:rPr>
                                    <m:t>𝑞</m:t>
                                  </m:r>
                                </m:e>
                                <m:sup>
                                  <m:r>
                                    <a:rPr lang="en-US" sz="1400" i="1">
                                      <a:latin typeface="Cambria Math"/>
                                    </a:rPr>
                                    <m:t>2</m:t>
                                  </m:r>
                                </m:sup>
                              </m:sSup>
                            </m:num>
                            <m:den>
                              <m:r>
                                <a:rPr lang="en-US" sz="1400" i="1">
                                  <a:latin typeface="Cambria Math"/>
                                </a:rPr>
                                <m:t>h</m:t>
                              </m:r>
                            </m:den>
                          </m:f>
                        </m:e>
                      </m:d>
                      <m:r>
                        <a:rPr lang="en-US" sz="1400" i="1">
                          <a:latin typeface="Cambria Math"/>
                        </a:rPr>
                        <m:t>+</m:t>
                      </m:r>
                      <m:f>
                        <m:fPr>
                          <m:ctrlPr>
                            <a:rPr lang="en-US" sz="1400" i="1">
                              <a:latin typeface="Cambria Math" panose="02040503050406030204" pitchFamily="18" charset="0"/>
                            </a:rPr>
                          </m:ctrlPr>
                        </m:fPr>
                        <m:num>
                          <m:r>
                            <a:rPr lang="en-US" sz="1400" i="1">
                              <a:latin typeface="Cambria Math"/>
                            </a:rPr>
                            <m:t>𝜕</m:t>
                          </m:r>
                        </m:num>
                        <m:den>
                          <m:r>
                            <a:rPr lang="en-US" sz="1400" i="1">
                              <a:latin typeface="Cambria Math"/>
                            </a:rPr>
                            <m:t>𝜕</m:t>
                          </m:r>
                          <m:r>
                            <a:rPr lang="en-US" sz="1400" i="1">
                              <a:latin typeface="Cambria Math"/>
                            </a:rPr>
                            <m:t>𝑥</m:t>
                          </m:r>
                        </m:den>
                      </m:f>
                      <m:d>
                        <m:dPr>
                          <m:begChr m:val="["/>
                          <m:endChr m:val="]"/>
                          <m:ctrlPr>
                            <a:rPr lang="en-US" sz="1400" i="1">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a:rPr>
                                <m:t>𝑝𝑞</m:t>
                              </m:r>
                            </m:num>
                            <m:den>
                              <m:r>
                                <a:rPr lang="en-US" sz="1400" i="1">
                                  <a:latin typeface="Cambria Math"/>
                                </a:rPr>
                                <m:t>h</m:t>
                              </m:r>
                            </m:den>
                          </m:f>
                        </m:e>
                      </m:d>
                      <m:r>
                        <a:rPr lang="en-US" sz="1400" i="1">
                          <a:latin typeface="Cambria Math"/>
                        </a:rPr>
                        <m:t>+</m:t>
                      </m:r>
                      <m:r>
                        <a:rPr lang="en-US" sz="1400" i="1">
                          <a:latin typeface="Cambria Math"/>
                        </a:rPr>
                        <m:t>𝑔</m:t>
                      </m:r>
                      <m:r>
                        <a:rPr lang="en-US" sz="1400" i="1">
                          <a:latin typeface="Cambria Math"/>
                        </a:rPr>
                        <m:t>h</m:t>
                      </m:r>
                      <m:f>
                        <m:fPr>
                          <m:ctrlPr>
                            <a:rPr lang="en-US" sz="1400" i="1">
                              <a:latin typeface="Cambria Math" panose="02040503050406030204" pitchFamily="18" charset="0"/>
                            </a:rPr>
                          </m:ctrlPr>
                        </m:fPr>
                        <m:num>
                          <m:r>
                            <a:rPr lang="en-US" sz="1400" i="1">
                              <a:latin typeface="Cambria Math"/>
                            </a:rPr>
                            <m:t>𝜕𝜉</m:t>
                          </m:r>
                        </m:num>
                        <m:den>
                          <m:r>
                            <a:rPr lang="en-US" sz="1400" i="1">
                              <a:latin typeface="Cambria Math"/>
                            </a:rPr>
                            <m:t>𝜕</m:t>
                          </m:r>
                          <m:r>
                            <a:rPr lang="en-US" sz="1400" i="1">
                              <a:latin typeface="Cambria Math"/>
                            </a:rPr>
                            <m:t>𝑦</m:t>
                          </m:r>
                        </m:den>
                      </m:f>
                      <m:r>
                        <a:rPr lang="en-US" sz="1400" i="1">
                          <a:latin typeface="Cambria Math"/>
                        </a:rPr>
                        <m:t>+</m:t>
                      </m:r>
                      <m:f>
                        <m:fPr>
                          <m:ctrlPr>
                            <a:rPr lang="en-US" sz="1400" i="1">
                              <a:latin typeface="Cambria Math" panose="02040503050406030204" pitchFamily="18" charset="0"/>
                            </a:rPr>
                          </m:ctrlPr>
                        </m:fPr>
                        <m:num>
                          <m:r>
                            <a:rPr lang="en-US" sz="1400" i="1">
                              <a:latin typeface="Cambria Math"/>
                            </a:rPr>
                            <m:t>𝑔𝑞</m:t>
                          </m:r>
                          <m:rad>
                            <m:radPr>
                              <m:degHide m:val="on"/>
                              <m:ctrlPr>
                                <a:rPr lang="en-US" sz="1400" i="1">
                                  <a:latin typeface="Cambria Math" panose="02040503050406030204" pitchFamily="18" charset="0"/>
                                </a:rPr>
                              </m:ctrlPr>
                            </m:radPr>
                            <m:deg/>
                            <m:e>
                              <m:sSubSup>
                                <m:sSubSupPr>
                                  <m:ctrlPr>
                                    <a:rPr lang="en-US" sz="1400" i="1">
                                      <a:latin typeface="Cambria Math" panose="02040503050406030204" pitchFamily="18" charset="0"/>
                                    </a:rPr>
                                  </m:ctrlPr>
                                </m:sSubSupPr>
                                <m:e>
                                  <m:r>
                                    <a:rPr lang="en-US" sz="1400" i="1">
                                      <a:latin typeface="Cambria Math"/>
                                    </a:rPr>
                                    <m:t>𝑝</m:t>
                                  </m:r>
                                </m:e>
                                <m:sub>
                                  <m:r>
                                    <a:rPr lang="en-US" sz="1400" i="1">
                                      <a:latin typeface="Cambria Math"/>
                                    </a:rPr>
                                    <m:t>+</m:t>
                                  </m:r>
                                </m:sub>
                                <m:sup>
                                  <m:r>
                                    <a:rPr lang="en-US" sz="1400" i="1">
                                      <a:latin typeface="Cambria Math"/>
                                    </a:rPr>
                                    <m:t>2</m:t>
                                  </m:r>
                                </m:sup>
                              </m:sSubSup>
                            </m:e>
                          </m:rad>
                          <m:sSup>
                            <m:sSupPr>
                              <m:ctrlPr>
                                <a:rPr lang="en-US" sz="1400" i="1">
                                  <a:latin typeface="Cambria Math" panose="02040503050406030204" pitchFamily="18" charset="0"/>
                                </a:rPr>
                              </m:ctrlPr>
                            </m:sSupPr>
                            <m:e>
                              <m:r>
                                <a:rPr lang="en-US" sz="1400" i="1">
                                  <a:latin typeface="Cambria Math"/>
                                </a:rPr>
                                <m:t>𝑞</m:t>
                              </m:r>
                            </m:e>
                            <m:sup>
                              <m:r>
                                <a:rPr lang="en-US" sz="1400" i="1">
                                  <a:latin typeface="Cambria Math"/>
                                </a:rPr>
                                <m:t>2</m:t>
                              </m:r>
                            </m:sup>
                          </m:sSup>
                        </m:num>
                        <m:den>
                          <m:sSup>
                            <m:sSupPr>
                              <m:ctrlPr>
                                <a:rPr lang="en-US" sz="1400" i="1">
                                  <a:latin typeface="Cambria Math" panose="02040503050406030204" pitchFamily="18" charset="0"/>
                                </a:rPr>
                              </m:ctrlPr>
                            </m:sSupPr>
                            <m:e>
                              <m:r>
                                <a:rPr lang="en-US" sz="1400" i="1">
                                  <a:latin typeface="Cambria Math"/>
                                </a:rPr>
                                <m:t>𝑐</m:t>
                              </m:r>
                            </m:e>
                            <m:sup>
                              <m:r>
                                <a:rPr lang="en-US" sz="1400" i="1">
                                  <a:latin typeface="Cambria Math"/>
                                </a:rPr>
                                <m:t>2</m:t>
                              </m:r>
                            </m:sup>
                          </m:sSup>
                          <m:sSup>
                            <m:sSupPr>
                              <m:ctrlPr>
                                <a:rPr lang="en-US" sz="1400" i="1">
                                  <a:latin typeface="Cambria Math" panose="02040503050406030204" pitchFamily="18" charset="0"/>
                                </a:rPr>
                              </m:ctrlPr>
                            </m:sSupPr>
                            <m:e>
                              <m:r>
                                <a:rPr lang="en-US" sz="1400" i="1">
                                  <a:latin typeface="Cambria Math"/>
                                </a:rPr>
                                <m:t>h</m:t>
                              </m:r>
                            </m:e>
                            <m:sup>
                              <m:r>
                                <a:rPr lang="en-US" sz="1400" i="1">
                                  <a:latin typeface="Cambria Math"/>
                                </a:rPr>
                                <m:t>2</m:t>
                              </m:r>
                            </m:sup>
                          </m:sSup>
                        </m:den>
                      </m:f>
                      <m:r>
                        <a:rPr lang="en-US" sz="1400" i="1">
                          <a:latin typeface="Cambria Math"/>
                        </a:rPr>
                        <m:t>+</m:t>
                      </m:r>
                      <m:r>
                        <a:rPr lang="en-US" sz="1400" i="1">
                          <a:latin typeface="Cambria Math"/>
                        </a:rPr>
                        <m:t>𝑓𝑝</m:t>
                      </m:r>
                      <m:r>
                        <a:rPr lang="en-US" sz="1400" i="1">
                          <a:latin typeface="Cambria Math"/>
                        </a:rPr>
                        <m:t>−</m:t>
                      </m:r>
                      <m:sSub>
                        <m:sSubPr>
                          <m:ctrlPr>
                            <a:rPr lang="en-US" sz="1400" i="1">
                              <a:latin typeface="Cambria Math" panose="02040503050406030204" pitchFamily="18" charset="0"/>
                            </a:rPr>
                          </m:ctrlPr>
                        </m:sSubPr>
                        <m:e>
                          <m:r>
                            <a:rPr lang="en-US" sz="1400" i="1">
                              <a:latin typeface="Cambria Math"/>
                            </a:rPr>
                            <m:t>𝐶</m:t>
                          </m:r>
                        </m:e>
                        <m:sub>
                          <m:r>
                            <a:rPr lang="en-US" sz="1400" i="1">
                              <a:latin typeface="Cambria Math"/>
                            </a:rPr>
                            <m:t>𝑤</m:t>
                          </m:r>
                        </m:sub>
                      </m:sSub>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a:rPr>
                                <m:t>𝜌</m:t>
                              </m:r>
                            </m:e>
                            <m:sub>
                              <m:r>
                                <a:rPr lang="en-US" sz="1400" i="1">
                                  <a:latin typeface="Cambria Math"/>
                                </a:rPr>
                                <m:t>𝐴</m:t>
                              </m:r>
                            </m:sub>
                          </m:sSub>
                        </m:num>
                        <m:den>
                          <m:sSub>
                            <m:sSubPr>
                              <m:ctrlPr>
                                <a:rPr lang="en-US" sz="1400" i="1">
                                  <a:latin typeface="Cambria Math" panose="02040503050406030204" pitchFamily="18" charset="0"/>
                                </a:rPr>
                              </m:ctrlPr>
                            </m:sSubPr>
                            <m:e>
                              <m:r>
                                <a:rPr lang="en-US" sz="1400" i="1">
                                  <a:latin typeface="Cambria Math"/>
                                </a:rPr>
                                <m:t>𝜌</m:t>
                              </m:r>
                            </m:e>
                            <m:sub>
                              <m:r>
                                <a:rPr lang="en-US" sz="1400" i="1">
                                  <a:latin typeface="Cambria Math"/>
                                </a:rPr>
                                <m:t>𝑤</m:t>
                              </m:r>
                            </m:sub>
                          </m:sSub>
                        </m:den>
                      </m:f>
                      <m:r>
                        <a:rPr lang="en-US" sz="1400" i="1">
                          <a:latin typeface="Cambria Math"/>
                        </a:rPr>
                        <m:t>𝑊</m:t>
                      </m:r>
                      <m:sSub>
                        <m:sSubPr>
                          <m:ctrlPr>
                            <a:rPr lang="en-US" sz="1400" i="1">
                              <a:latin typeface="Cambria Math" panose="02040503050406030204" pitchFamily="18" charset="0"/>
                            </a:rPr>
                          </m:ctrlPr>
                        </m:sSubPr>
                        <m:e>
                          <m:r>
                            <a:rPr lang="en-US" sz="1400" i="1">
                              <a:latin typeface="Cambria Math"/>
                            </a:rPr>
                            <m:t>𝑊</m:t>
                          </m:r>
                        </m:e>
                        <m:sub>
                          <m:r>
                            <a:rPr lang="en-US" sz="1400" i="1">
                              <a:latin typeface="Cambria Math"/>
                            </a:rPr>
                            <m:t>𝑦</m:t>
                          </m:r>
                        </m:sub>
                      </m:sSub>
                      <m:r>
                        <a:rPr lang="en-US" sz="1400" i="1">
                          <a:latin typeface="Cambria Math"/>
                        </a:rPr>
                        <m:t>+</m:t>
                      </m:r>
                      <m:r>
                        <a:rPr lang="en-US" sz="1400" i="1">
                          <a:latin typeface="Cambria Math"/>
                        </a:rPr>
                        <m:t>h</m:t>
                      </m:r>
                      <m:f>
                        <m:fPr>
                          <m:ctrlPr>
                            <a:rPr lang="en-US" sz="1400" i="1">
                              <a:latin typeface="Cambria Math" panose="02040503050406030204" pitchFamily="18" charset="0"/>
                            </a:rPr>
                          </m:ctrlPr>
                        </m:fPr>
                        <m:num>
                          <m:r>
                            <a:rPr lang="en-US" sz="1400" i="1">
                              <a:latin typeface="Cambria Math"/>
                            </a:rPr>
                            <m:t>𝜕</m:t>
                          </m:r>
                        </m:num>
                        <m:den>
                          <m:r>
                            <a:rPr lang="en-US" sz="1400" i="1">
                              <a:latin typeface="Cambria Math"/>
                            </a:rPr>
                            <m:t>𝜕</m:t>
                          </m:r>
                          <m:r>
                            <a:rPr lang="en-US" sz="1400" i="1">
                              <a:latin typeface="Cambria Math"/>
                            </a:rPr>
                            <m:t>𝑦</m:t>
                          </m:r>
                        </m:den>
                      </m:f>
                      <m:d>
                        <m:dPr>
                          <m:begChr m:val="["/>
                          <m:endChr m:val="]"/>
                          <m:ctrlPr>
                            <a:rPr lang="en-US" sz="1400" i="1">
                              <a:latin typeface="Cambria Math" panose="02040503050406030204" pitchFamily="18" charset="0"/>
                            </a:rPr>
                          </m:ctrlPr>
                        </m:dPr>
                        <m:e>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a:rPr>
                                    <m:t>𝜌</m:t>
                                  </m:r>
                                </m:e>
                                <m:sub>
                                  <m:r>
                                    <a:rPr lang="en-US" sz="1400" i="1">
                                      <a:latin typeface="Cambria Math"/>
                                    </a:rPr>
                                    <m:t>𝑎</m:t>
                                  </m:r>
                                </m:sub>
                              </m:sSub>
                            </m:num>
                            <m:den>
                              <m:sSub>
                                <m:sSubPr>
                                  <m:ctrlPr>
                                    <a:rPr lang="en-US" sz="1400" i="1">
                                      <a:latin typeface="Cambria Math" panose="02040503050406030204" pitchFamily="18" charset="0"/>
                                    </a:rPr>
                                  </m:ctrlPr>
                                </m:sSubPr>
                                <m:e>
                                  <m:r>
                                    <a:rPr lang="en-US" sz="1400" i="1">
                                      <a:latin typeface="Cambria Math"/>
                                    </a:rPr>
                                    <m:t>𝜌</m:t>
                                  </m:r>
                                </m:e>
                                <m:sub>
                                  <m:r>
                                    <a:rPr lang="en-US" sz="1400" i="1">
                                      <a:latin typeface="Cambria Math"/>
                                    </a:rPr>
                                    <m:t>𝑤</m:t>
                                  </m:r>
                                </m:sub>
                              </m:sSub>
                            </m:den>
                          </m:f>
                        </m:e>
                      </m:d>
                      <m:r>
                        <a:rPr lang="en-US" sz="1400" i="1">
                          <a:latin typeface="Cambria Math"/>
                        </a:rPr>
                        <m:t>=</m:t>
                      </m:r>
                      <m:r>
                        <a:rPr lang="en-US" sz="1400" i="1">
                          <a:latin typeface="Cambria Math"/>
                        </a:rPr>
                        <m:t>0</m:t>
                      </m:r>
                    </m:oMath>
                  </m:oMathPara>
                </a14:m>
                <a:endParaRPr lang="fa-IR" sz="1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42739" y="4032305"/>
                <a:ext cx="7315200" cy="3724275"/>
              </a:xfrm>
              <a:blipFill rotWithShape="0">
                <a:blip r:embed="rId3"/>
                <a:stretch>
                  <a:fillRect/>
                </a:stretch>
              </a:blipFill>
            </p:spPr>
            <p:txBody>
              <a:bodyPr/>
              <a:lstStyle/>
              <a:p>
                <a:r>
                  <a:rPr lang="fa-IR">
                    <a:noFill/>
                  </a:rPr>
                  <a:t> </a:t>
                </a:r>
              </a:p>
            </p:txBody>
          </p:sp>
        </mc:Fallback>
      </mc:AlternateContent>
      <p:sp>
        <p:nvSpPr>
          <p:cNvPr id="5" name="Slide Number Placeholder 4"/>
          <p:cNvSpPr>
            <a:spLocks noGrp="1"/>
          </p:cNvSpPr>
          <p:nvPr>
            <p:ph type="sldNum" sz="quarter" idx="12"/>
          </p:nvPr>
        </p:nvSpPr>
        <p:spPr/>
        <p:txBody>
          <a:bodyPr/>
          <a:lstStyle/>
          <a:p>
            <a:pPr>
              <a:defRPr/>
            </a:pPr>
            <a:fld id="{1CB13C5A-D108-44AE-9FC9-8F57B378148F}" type="slidenum">
              <a:rPr lang="en-US" smtClean="0"/>
              <a:pPr>
                <a:defRPr/>
              </a:pPr>
              <a:t>23</a:t>
            </a:fld>
            <a:endParaRPr lang="en-US"/>
          </a:p>
        </p:txBody>
      </p:sp>
      <p:sp>
        <p:nvSpPr>
          <p:cNvPr id="6" name="TextBox 5"/>
          <p:cNvSpPr txBox="1"/>
          <p:nvPr/>
        </p:nvSpPr>
        <p:spPr>
          <a:xfrm>
            <a:off x="966536" y="2057400"/>
            <a:ext cx="7567863" cy="1754326"/>
          </a:xfrm>
          <a:prstGeom prst="rect">
            <a:avLst/>
          </a:prstGeom>
          <a:noFill/>
        </p:spPr>
        <p:txBody>
          <a:bodyPr wrap="square" rtlCol="1">
            <a:spAutoFit/>
          </a:bodyPr>
          <a:lstStyle>
            <a:defPPr>
              <a:defRPr lang="en-US"/>
            </a:defPPr>
            <a:lvl1pPr algn="l" rtl="0">
              <a:defRPr>
                <a:latin typeface="Times New Roman" panose="02020603050405020304" pitchFamily="18" charset="0"/>
                <a:cs typeface="Times New Roman" panose="02020603050405020304" pitchFamily="18" charset="0"/>
              </a:defRPr>
            </a:lvl1pPr>
          </a:lstStyle>
          <a:p>
            <a:pPr algn="just"/>
            <a:r>
              <a:rPr lang="en-US" dirty="0"/>
              <a:t>The flow model is two-dimensional hydrodynamic simulation program which calculates </a:t>
            </a:r>
            <a:r>
              <a:rPr lang="en-US" dirty="0" smtClean="0"/>
              <a:t>unsteady flow </a:t>
            </a:r>
            <a:r>
              <a:rPr lang="en-US" dirty="0"/>
              <a:t>resulting from tidal and meteorological forcing on rectilinear grid. The </a:t>
            </a:r>
            <a:r>
              <a:rPr lang="en-US" dirty="0" smtClean="0"/>
              <a:t>model solves </a:t>
            </a:r>
            <a:r>
              <a:rPr lang="en-US" dirty="0"/>
              <a:t>the non-linear shallow water equations on a dynamically coupled system of nested </a:t>
            </a:r>
            <a:r>
              <a:rPr lang="en-US" dirty="0" smtClean="0"/>
              <a:t>grid using </a:t>
            </a:r>
            <a:r>
              <a:rPr lang="en-US" dirty="0"/>
              <a:t>finite difference numerical scheme</a:t>
            </a:r>
            <a:r>
              <a:rPr lang="en-US" dirty="0" smtClean="0"/>
              <a:t>.</a:t>
            </a:r>
            <a:r>
              <a:rPr lang="en-US" dirty="0"/>
              <a:t> The basic partial </a:t>
            </a:r>
            <a:r>
              <a:rPr lang="en-US" dirty="0" smtClean="0"/>
              <a:t>differential equations </a:t>
            </a:r>
            <a:r>
              <a:rPr lang="en-US" dirty="0"/>
              <a:t>are the depth </a:t>
            </a:r>
            <a:r>
              <a:rPr lang="en-US" dirty="0" smtClean="0"/>
              <a:t>integrated continuity </a:t>
            </a:r>
            <a:r>
              <a:rPr lang="en-US" dirty="0"/>
              <a:t>and momentum equations (shallow </a:t>
            </a:r>
            <a:r>
              <a:rPr lang="en-US" dirty="0" smtClean="0"/>
              <a:t>water equations</a:t>
            </a:r>
            <a:r>
              <a:rPr lang="en-US" dirty="0"/>
              <a:t>):</a:t>
            </a:r>
            <a:endParaRPr lang="fa-IR" dirty="0"/>
          </a:p>
        </p:txBody>
      </p:sp>
      <p:sp>
        <p:nvSpPr>
          <p:cNvPr id="8" name="Title 1"/>
          <p:cNvSpPr>
            <a:spLocks noGrp="1"/>
          </p:cNvSpPr>
          <p:nvPr>
            <p:ph type="title"/>
          </p:nvPr>
        </p:nvSpPr>
        <p:spPr>
          <a:xfrm>
            <a:off x="762000" y="762000"/>
            <a:ext cx="6934200" cy="1066800"/>
          </a:xfrm>
        </p:spPr>
        <p:txBody>
          <a:bodyPr/>
          <a:lstStyle/>
          <a:p>
            <a:pPr algn="l" rtl="0"/>
            <a:r>
              <a:rPr lang="en-US" dirty="0"/>
              <a:t>Research Methodology</a:t>
            </a:r>
            <a:r>
              <a:rPr lang="fa-IR" dirty="0" smtClean="0"/>
              <a:t/>
            </a:r>
            <a:br>
              <a:rPr lang="fa-IR" dirty="0" smtClean="0"/>
            </a:br>
            <a:endParaRPr lang="fa-IR" dirty="0"/>
          </a:p>
        </p:txBody>
      </p:sp>
      <p:sp>
        <p:nvSpPr>
          <p:cNvPr id="9" name="TextBox 8"/>
          <p:cNvSpPr txBox="1"/>
          <p:nvPr/>
        </p:nvSpPr>
        <p:spPr>
          <a:xfrm flipH="1">
            <a:off x="838195" y="1371600"/>
            <a:ext cx="7543804"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dirty="0" smtClean="0"/>
              <a:t>Propagation Phase</a:t>
            </a:r>
            <a:r>
              <a:rPr lang="en-US" dirty="0"/>
              <a:t>: </a:t>
            </a:r>
            <a:r>
              <a:rPr lang="en-US" dirty="0" smtClean="0"/>
              <a:t>MIKE 21 HD Main Equations</a:t>
            </a:r>
            <a:endParaRPr lang="fa-IR" dirty="0"/>
          </a:p>
        </p:txBody>
      </p:sp>
    </p:spTree>
    <p:extLst>
      <p:ext uri="{BB962C8B-B14F-4D97-AF65-F5344CB8AC3E}">
        <p14:creationId xmlns:p14="http://schemas.microsoft.com/office/powerpoint/2010/main" val="3375917230"/>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85750" lvl="2" indent="-285750"/>
            <a:endParaRPr lang="fa-IR" sz="1800" dirty="0"/>
          </a:p>
          <a:p>
            <a:pPr marL="285750" lvl="2" indent="-285750"/>
            <a:endParaRPr lang="fa-IR" sz="1800" dirty="0" smtClean="0"/>
          </a:p>
          <a:p>
            <a:pPr marL="285750" lvl="2" indent="-285750"/>
            <a:endParaRPr lang="fa-IR" sz="1800" dirty="0"/>
          </a:p>
          <a:p>
            <a:pPr marL="285750" lvl="2" indent="-285750"/>
            <a:endParaRPr lang="fa-IR" sz="1800" dirty="0" smtClean="0"/>
          </a:p>
          <a:p>
            <a:pPr marL="0" lvl="2" indent="0">
              <a:buNone/>
            </a:pPr>
            <a:endParaRPr lang="en-US" sz="1800" dirty="0"/>
          </a:p>
          <a:p>
            <a:endParaRPr lang="fa-IR" sz="1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1" y="3800475"/>
            <a:ext cx="4227148"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p14="http://schemas.microsoft.com/office/powerpoint/2010/main" val="2501840668"/>
              </p:ext>
            </p:extLst>
          </p:nvPr>
        </p:nvGraphicFramePr>
        <p:xfrm>
          <a:off x="766011" y="2024162"/>
          <a:ext cx="7010400" cy="1280160"/>
        </p:xfrm>
        <a:graphic>
          <a:graphicData uri="http://schemas.openxmlformats.org/drawingml/2006/table">
            <a:tbl>
              <a:tblPr firstRow="1" firstCol="1" bandRow="1">
                <a:tableStyleId>{5C22544A-7EE6-4342-B048-85BDC9FD1C3A}</a:tableStyleId>
              </a:tblPr>
              <a:tblGrid>
                <a:gridCol w="2819400"/>
                <a:gridCol w="2133600"/>
                <a:gridCol w="2057400"/>
              </a:tblGrid>
              <a:tr h="0">
                <a:tc gridSpan="2">
                  <a:txBody>
                    <a:bodyPr/>
                    <a:lstStyle/>
                    <a:p>
                      <a:pPr marL="0" marR="0" lvl="2" indent="180340" algn="r" defTabSz="914400" rtl="0" eaLnBrk="1" fontAlgn="auto" latinLnBrk="0" hangingPunct="1">
                        <a:lnSpc>
                          <a:spcPct val="100000"/>
                        </a:lnSpc>
                        <a:spcBef>
                          <a:spcPts val="0"/>
                        </a:spcBef>
                        <a:spcAft>
                          <a:spcPts val="0"/>
                        </a:spcAft>
                        <a:buClrTx/>
                        <a:buSzTx/>
                        <a:buFontTx/>
                        <a:buNone/>
                        <a:tabLst/>
                        <a:defRPr/>
                      </a:pPr>
                      <a:r>
                        <a:rPr lang="en-US" sz="1400" dirty="0" smtClean="0">
                          <a:cs typeface="2  Mitra" pitchFamily="2" charset="-78"/>
                        </a:rPr>
                        <a:t> Information of grids resolution</a:t>
                      </a:r>
                      <a:endParaRPr lang="fa-IR" sz="1400" dirty="0" smtClean="0">
                        <a:cs typeface="2  Mitra" pitchFamily="2" charset="-78"/>
                      </a:endParaRPr>
                    </a:p>
                  </a:txBody>
                  <a:tcPr marL="68580" marR="68580" marT="0" marB="0"/>
                </a:tc>
                <a:tc hMerge="1">
                  <a:txBody>
                    <a:bodyPr/>
                    <a:lstStyle/>
                    <a:p>
                      <a:pPr indent="180340" algn="justLow" rtl="1">
                        <a:spcAft>
                          <a:spcPts val="0"/>
                        </a:spcAft>
                      </a:pPr>
                      <a:endParaRPr lang="en-US" sz="1200" dirty="0">
                        <a:effectLst/>
                        <a:latin typeface="Times New Roman"/>
                        <a:ea typeface="Calibri"/>
                        <a:cs typeface="B Lotus"/>
                      </a:endParaRPr>
                    </a:p>
                  </a:txBody>
                  <a:tcPr marL="68580" marR="68580" marT="0" marB="0"/>
                </a:tc>
                <a:tc>
                  <a:txBody>
                    <a:bodyPr/>
                    <a:lstStyle/>
                    <a:p>
                      <a:pPr indent="180340" algn="justLow" rtl="0">
                        <a:spcAft>
                          <a:spcPts val="0"/>
                        </a:spcAft>
                      </a:pPr>
                      <a:endParaRPr lang="en-US" sz="1400" dirty="0">
                        <a:effectLst/>
                        <a:latin typeface="Times New Roman"/>
                        <a:ea typeface="Calibri"/>
                        <a:cs typeface="2  Mitra" pitchFamily="2" charset="-78"/>
                      </a:endParaRPr>
                    </a:p>
                  </a:txBody>
                  <a:tcPr marL="68580" marR="68580" marT="0" marB="0"/>
                </a:tc>
              </a:tr>
              <a:tr h="0">
                <a:tc>
                  <a:txBody>
                    <a:bodyPr/>
                    <a:lstStyle/>
                    <a:p>
                      <a:pPr indent="180340" algn="l" rtl="0">
                        <a:spcAft>
                          <a:spcPts val="0"/>
                        </a:spcAft>
                      </a:pPr>
                      <a:endParaRPr lang="en-US" sz="1400" b="1" dirty="0">
                        <a:effectLst/>
                        <a:latin typeface="Times New Roman"/>
                        <a:ea typeface="Calibri"/>
                        <a:cs typeface="2  Mitra" pitchFamily="2" charset="-78"/>
                      </a:endParaRPr>
                    </a:p>
                  </a:txBody>
                  <a:tcPr marL="68580" marR="68580" marT="0" marB="0"/>
                </a:tc>
                <a:tc>
                  <a:txBody>
                    <a:bodyPr/>
                    <a:lstStyle/>
                    <a:p>
                      <a:pPr indent="180340" algn="ctr" rtl="0">
                        <a:spcAft>
                          <a:spcPts val="0"/>
                        </a:spcAft>
                      </a:pPr>
                      <a:r>
                        <a:rPr lang="en-US" sz="1400" b="0" dirty="0" smtClean="0">
                          <a:effectLst/>
                          <a:cs typeface="2  Mitra" pitchFamily="2" charset="-78"/>
                        </a:rPr>
                        <a:t>Grid spacing (meter)</a:t>
                      </a:r>
                      <a:endParaRPr lang="en-US" sz="1400" b="0" dirty="0">
                        <a:effectLst/>
                        <a:latin typeface="Times New Roman"/>
                        <a:ea typeface="Calibri"/>
                        <a:cs typeface="2  Mitra" pitchFamily="2" charset="-78"/>
                      </a:endParaRPr>
                    </a:p>
                  </a:txBody>
                  <a:tcPr marL="68580" marR="68580" marT="0" marB="0"/>
                </a:tc>
                <a:tc>
                  <a:txBody>
                    <a:bodyPr/>
                    <a:lstStyle/>
                    <a:p>
                      <a:pPr indent="180340" algn="ctr" rtl="0">
                        <a:spcAft>
                          <a:spcPts val="0"/>
                        </a:spcAft>
                      </a:pPr>
                      <a:r>
                        <a:rPr lang="en-US" sz="1400" b="0" dirty="0" smtClean="0">
                          <a:effectLst/>
                          <a:cs typeface="2  Mitra" pitchFamily="2" charset="-78"/>
                        </a:rPr>
                        <a:t>Grid numbers</a:t>
                      </a:r>
                      <a:endParaRPr lang="en-US" sz="1400" b="0" dirty="0">
                        <a:effectLst/>
                        <a:latin typeface="Times New Roman"/>
                        <a:ea typeface="Calibri"/>
                        <a:cs typeface="2  Mitra" pitchFamily="2" charset="-78"/>
                      </a:endParaRPr>
                    </a:p>
                  </a:txBody>
                  <a:tcPr marL="68580" marR="68580" marT="0" marB="0"/>
                </a:tc>
              </a:tr>
              <a:tr h="0">
                <a:tc>
                  <a:txBody>
                    <a:bodyPr/>
                    <a:lstStyle/>
                    <a:p>
                      <a:pPr indent="180340" algn="l" rtl="0">
                        <a:spcAft>
                          <a:spcPts val="0"/>
                        </a:spcAft>
                      </a:pPr>
                      <a:r>
                        <a:rPr lang="en-US" sz="1400" b="1" dirty="0" smtClean="0">
                          <a:effectLst/>
                          <a:cs typeface="2  Mitra" pitchFamily="2" charset="-78"/>
                        </a:rPr>
                        <a:t>Coarse grid</a:t>
                      </a:r>
                    </a:p>
                    <a:p>
                      <a:pPr indent="180340" algn="l" rtl="0">
                        <a:spcAft>
                          <a:spcPts val="0"/>
                        </a:spcAft>
                      </a:pPr>
                      <a:r>
                        <a:rPr lang="en-US" sz="1200" b="1" dirty="0" smtClean="0">
                          <a:effectLst/>
                          <a:cs typeface="2  Mitra" pitchFamily="2" charset="-78"/>
                        </a:rPr>
                        <a:t>(Indian Ocean and Oman Sea)</a:t>
                      </a:r>
                      <a:endParaRPr lang="en-US" sz="1200" b="1" dirty="0">
                        <a:effectLst/>
                        <a:cs typeface="2  Mitra" pitchFamily="2" charset="-78"/>
                      </a:endParaRPr>
                    </a:p>
                  </a:txBody>
                  <a:tcPr marL="68580" marR="68580" marT="0" marB="0"/>
                </a:tc>
                <a:tc>
                  <a:txBody>
                    <a:bodyPr/>
                    <a:lstStyle/>
                    <a:p>
                      <a:pPr indent="180340" algn="ctr" rtl="0">
                        <a:spcAft>
                          <a:spcPts val="0"/>
                        </a:spcAft>
                      </a:pPr>
                      <a:r>
                        <a:rPr lang="en-US" sz="1400" b="0" dirty="0" err="1">
                          <a:effectLst/>
                          <a:latin typeface="Cambria Math" pitchFamily="18" charset="0"/>
                          <a:ea typeface="Cambria Math" pitchFamily="18" charset="0"/>
                          <a:cs typeface="2  Mitra" pitchFamily="2" charset="-78"/>
                        </a:rPr>
                        <a:t>Dx</a:t>
                      </a:r>
                      <a:r>
                        <a:rPr lang="en-US" sz="1400" b="0" dirty="0">
                          <a:effectLst/>
                          <a:latin typeface="Cambria Math" pitchFamily="18" charset="0"/>
                          <a:ea typeface="Cambria Math" pitchFamily="18" charset="0"/>
                          <a:cs typeface="2  Mitra" pitchFamily="2" charset="-78"/>
                        </a:rPr>
                        <a:t>=927</a:t>
                      </a:r>
                    </a:p>
                    <a:p>
                      <a:pPr indent="180340" algn="ctr" rtl="0">
                        <a:spcAft>
                          <a:spcPts val="0"/>
                        </a:spcAft>
                      </a:pPr>
                      <a:r>
                        <a:rPr lang="en-US" sz="1400" b="0" dirty="0" err="1">
                          <a:effectLst/>
                          <a:latin typeface="Cambria Math" pitchFamily="18" charset="0"/>
                          <a:ea typeface="Cambria Math" pitchFamily="18" charset="0"/>
                          <a:cs typeface="2  Mitra" pitchFamily="2" charset="-78"/>
                        </a:rPr>
                        <a:t>Dy</a:t>
                      </a:r>
                      <a:r>
                        <a:rPr lang="en-US" sz="1400" b="0" dirty="0">
                          <a:effectLst/>
                          <a:latin typeface="Cambria Math" pitchFamily="18" charset="0"/>
                          <a:ea typeface="Cambria Math" pitchFamily="18" charset="0"/>
                          <a:cs typeface="2  Mitra" pitchFamily="2" charset="-78"/>
                        </a:rPr>
                        <a:t>=927</a:t>
                      </a:r>
                    </a:p>
                  </a:txBody>
                  <a:tcPr marL="68580" marR="68580" marT="0" marB="0" anchor="ctr"/>
                </a:tc>
                <a:tc>
                  <a:txBody>
                    <a:bodyPr/>
                    <a:lstStyle/>
                    <a:p>
                      <a:pPr indent="180340" algn="ctr" rtl="0">
                        <a:spcBef>
                          <a:spcPts val="600"/>
                        </a:spcBef>
                        <a:spcAft>
                          <a:spcPts val="0"/>
                        </a:spcAft>
                      </a:pPr>
                      <a:r>
                        <a:rPr lang="en-US" sz="1400" b="0">
                          <a:effectLst/>
                          <a:latin typeface="Cambria Math" pitchFamily="18" charset="0"/>
                          <a:ea typeface="Cambria Math" pitchFamily="18" charset="0"/>
                          <a:cs typeface="2  Mitra" pitchFamily="2" charset="-78"/>
                        </a:rPr>
                        <a:t>1549x879</a:t>
                      </a:r>
                    </a:p>
                  </a:txBody>
                  <a:tcPr marL="68580" marR="68580" marT="0" marB="0" anchor="ctr"/>
                </a:tc>
              </a:tr>
              <a:tr h="0">
                <a:tc>
                  <a:txBody>
                    <a:bodyPr/>
                    <a:lstStyle/>
                    <a:p>
                      <a:pPr indent="180340" algn="l" rtl="0">
                        <a:spcAft>
                          <a:spcPts val="0"/>
                        </a:spcAft>
                      </a:pPr>
                      <a:r>
                        <a:rPr lang="en-US" sz="1400" b="1" kern="1200" dirty="0">
                          <a:solidFill>
                            <a:schemeClr val="lt1"/>
                          </a:solidFill>
                          <a:effectLst/>
                          <a:latin typeface="+mn-lt"/>
                          <a:ea typeface="+mn-ea"/>
                          <a:cs typeface="2  Mitra" pitchFamily="2" charset="-78"/>
                        </a:rPr>
                        <a:t>Fine grid</a:t>
                      </a:r>
                    </a:p>
                    <a:p>
                      <a:pPr indent="180340" algn="l" rtl="0">
                        <a:spcAft>
                          <a:spcPts val="0"/>
                        </a:spcAft>
                      </a:pPr>
                      <a:r>
                        <a:rPr lang="en-US" sz="1200" b="1" kern="1200" dirty="0">
                          <a:solidFill>
                            <a:schemeClr val="lt1"/>
                          </a:solidFill>
                          <a:effectLst/>
                          <a:latin typeface="+mn-lt"/>
                          <a:ea typeface="+mn-ea"/>
                          <a:cs typeface="2  Mitra" pitchFamily="2" charset="-78"/>
                        </a:rPr>
                        <a:t>(</a:t>
                      </a:r>
                      <a:r>
                        <a:rPr lang="en-US" sz="1200" b="1" kern="1200" dirty="0" err="1">
                          <a:solidFill>
                            <a:schemeClr val="lt1"/>
                          </a:solidFill>
                          <a:effectLst/>
                          <a:latin typeface="+mn-lt"/>
                          <a:ea typeface="+mn-ea"/>
                          <a:cs typeface="2  Mitra" pitchFamily="2" charset="-78"/>
                        </a:rPr>
                        <a:t>Chabahar</a:t>
                      </a:r>
                      <a:r>
                        <a:rPr lang="en-US" sz="1200" b="1" kern="1200" dirty="0">
                          <a:solidFill>
                            <a:schemeClr val="lt1"/>
                          </a:solidFill>
                          <a:effectLst/>
                          <a:latin typeface="+mn-lt"/>
                          <a:ea typeface="+mn-ea"/>
                          <a:cs typeface="2  Mitra" pitchFamily="2" charset="-78"/>
                        </a:rPr>
                        <a:t> </a:t>
                      </a:r>
                      <a:r>
                        <a:rPr lang="en-US" sz="1200" b="1" kern="1200" dirty="0" smtClean="0">
                          <a:solidFill>
                            <a:schemeClr val="lt1"/>
                          </a:solidFill>
                          <a:effectLst/>
                          <a:latin typeface="+mn-lt"/>
                          <a:ea typeface="+mn-ea"/>
                          <a:cs typeface="2  Mitra" pitchFamily="2" charset="-78"/>
                        </a:rPr>
                        <a:t>Bay)</a:t>
                      </a:r>
                      <a:endParaRPr lang="en-US" sz="1200" b="1" kern="1200" dirty="0">
                        <a:solidFill>
                          <a:schemeClr val="lt1"/>
                        </a:solidFill>
                        <a:effectLst/>
                        <a:latin typeface="+mn-lt"/>
                        <a:ea typeface="+mn-ea"/>
                        <a:cs typeface="2  Mitra" pitchFamily="2" charset="-78"/>
                      </a:endParaRPr>
                    </a:p>
                  </a:txBody>
                  <a:tcPr marL="114300" marR="114300" marT="0" marB="0"/>
                </a:tc>
                <a:tc>
                  <a:txBody>
                    <a:bodyPr/>
                    <a:lstStyle/>
                    <a:p>
                      <a:pPr indent="180340" algn="ctr" rtl="0">
                        <a:spcAft>
                          <a:spcPts val="0"/>
                        </a:spcAft>
                      </a:pPr>
                      <a:r>
                        <a:rPr lang="en-US" sz="1400" b="0" dirty="0" err="1">
                          <a:effectLst/>
                          <a:latin typeface="Cambria Math" pitchFamily="18" charset="0"/>
                          <a:ea typeface="Cambria Math" pitchFamily="18" charset="0"/>
                          <a:cs typeface="2  Mitra" pitchFamily="2" charset="-78"/>
                        </a:rPr>
                        <a:t>Dx</a:t>
                      </a:r>
                      <a:r>
                        <a:rPr lang="en-US" sz="1400" b="0" dirty="0">
                          <a:effectLst/>
                          <a:latin typeface="Cambria Math" pitchFamily="18" charset="0"/>
                          <a:ea typeface="Cambria Math" pitchFamily="18" charset="0"/>
                          <a:cs typeface="2  Mitra" pitchFamily="2" charset="-78"/>
                        </a:rPr>
                        <a:t>=309</a:t>
                      </a:r>
                    </a:p>
                    <a:p>
                      <a:pPr indent="180340" algn="ctr" rtl="0">
                        <a:spcAft>
                          <a:spcPts val="0"/>
                        </a:spcAft>
                      </a:pPr>
                      <a:r>
                        <a:rPr lang="en-US" sz="1400" b="0" dirty="0" err="1">
                          <a:effectLst/>
                          <a:latin typeface="Cambria Math" pitchFamily="18" charset="0"/>
                          <a:ea typeface="Cambria Math" pitchFamily="18" charset="0"/>
                          <a:cs typeface="2  Mitra" pitchFamily="2" charset="-78"/>
                        </a:rPr>
                        <a:t>Dy</a:t>
                      </a:r>
                      <a:r>
                        <a:rPr lang="en-US" sz="1400" b="0" dirty="0">
                          <a:effectLst/>
                          <a:latin typeface="Cambria Math" pitchFamily="18" charset="0"/>
                          <a:ea typeface="Cambria Math" pitchFamily="18" charset="0"/>
                          <a:cs typeface="2  Mitra" pitchFamily="2" charset="-78"/>
                        </a:rPr>
                        <a:t>=309</a:t>
                      </a:r>
                    </a:p>
                  </a:txBody>
                  <a:tcPr marL="68580" marR="68580" marT="0" marB="0" anchor="ctr"/>
                </a:tc>
                <a:tc>
                  <a:txBody>
                    <a:bodyPr/>
                    <a:lstStyle/>
                    <a:p>
                      <a:pPr indent="180340" algn="ctr" rtl="0">
                        <a:spcBef>
                          <a:spcPts val="600"/>
                        </a:spcBef>
                        <a:spcAft>
                          <a:spcPts val="0"/>
                        </a:spcAft>
                      </a:pPr>
                      <a:r>
                        <a:rPr lang="en-US" sz="1400" b="0" dirty="0">
                          <a:effectLst/>
                          <a:latin typeface="Cambria Math" pitchFamily="18" charset="0"/>
                          <a:ea typeface="Cambria Math" pitchFamily="18" charset="0"/>
                          <a:cs typeface="2  Mitra" pitchFamily="2" charset="-78"/>
                        </a:rPr>
                        <a:t>99x99</a:t>
                      </a:r>
                    </a:p>
                  </a:txBody>
                  <a:tcPr marL="68580" marR="68580" marT="0" marB="0" anchor="ctr"/>
                </a:tc>
              </a:tr>
            </a:tbl>
          </a:graphicData>
        </a:graphic>
      </p:graphicFrame>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2048011904"/>
                  </p:ext>
                </p:extLst>
              </p:nvPr>
            </p:nvGraphicFramePr>
            <p:xfrm>
              <a:off x="782053" y="3626351"/>
              <a:ext cx="4419600" cy="3083116"/>
            </p:xfrm>
            <a:graphic>
              <a:graphicData uri="http://schemas.openxmlformats.org/drawingml/2006/table">
                <a:tbl>
                  <a:tblPr firstRow="1" bandRow="1">
                    <a:tableStyleId>{5C22544A-7EE6-4342-B048-85BDC9FD1C3A}</a:tableStyleId>
                  </a:tblPr>
                  <a:tblGrid>
                    <a:gridCol w="3418786"/>
                    <a:gridCol w="1000814"/>
                  </a:tblGrid>
                  <a:tr h="228600">
                    <a:tc>
                      <a:txBody>
                        <a:bodyPr/>
                        <a:lstStyle/>
                        <a:p>
                          <a:pPr algn="l" rtl="1"/>
                          <a:r>
                            <a:rPr lang="en-US" sz="1400" dirty="0" smtClean="0">
                              <a:cs typeface="2  Mitra" pitchFamily="2" charset="-78"/>
                            </a:rPr>
                            <a:t>Input parameters-MIKE</a:t>
                          </a:r>
                          <a:r>
                            <a:rPr lang="en-US" sz="1400" baseline="0" dirty="0" smtClean="0">
                              <a:cs typeface="2  Mitra" pitchFamily="2" charset="-78"/>
                            </a:rPr>
                            <a:t> 21</a:t>
                          </a:r>
                          <a:endParaRPr lang="fa-IR" sz="1400" dirty="0">
                            <a:cs typeface="2  Mitra" pitchFamily="2" charset="-78"/>
                          </a:endParaRPr>
                        </a:p>
                      </a:txBody>
                      <a:tcPr/>
                    </a:tc>
                    <a:tc>
                      <a:txBody>
                        <a:bodyPr/>
                        <a:lstStyle/>
                        <a:p>
                          <a:pPr algn="ctr" rtl="1"/>
                          <a:r>
                            <a:rPr lang="en-US" sz="1400" dirty="0" smtClean="0">
                              <a:cs typeface="2  Mitra" pitchFamily="2" charset="-78"/>
                            </a:rPr>
                            <a:t>Values</a:t>
                          </a:r>
                          <a:endParaRPr lang="fa-IR" sz="1400" dirty="0">
                            <a:cs typeface="2  Mitra" pitchFamily="2" charset="-78"/>
                          </a:endParaRPr>
                        </a:p>
                      </a:txBody>
                      <a:tcPr/>
                    </a:tc>
                  </a:tr>
                  <a:tr h="304800">
                    <a:tc>
                      <a:txBody>
                        <a:bodyPr/>
                        <a:lstStyle/>
                        <a:p>
                          <a:pPr algn="l" rtl="0"/>
                          <a:r>
                            <a:rPr lang="en-US" sz="1400" dirty="0" smtClean="0">
                              <a:cs typeface="2  Mitra" pitchFamily="2" charset="-78"/>
                            </a:rPr>
                            <a:t>Time Step</a:t>
                          </a:r>
                          <a:endParaRPr lang="fa-IR" sz="1400" dirty="0">
                            <a:cs typeface="2  Mitra" pitchFamily="2" charset="-78"/>
                          </a:endParaRPr>
                        </a:p>
                      </a:txBody>
                      <a:tcPr/>
                    </a:tc>
                    <a:tc>
                      <a:txBody>
                        <a:bodyPr/>
                        <a:lstStyle/>
                        <a:p>
                          <a:pPr algn="ctr" rtl="1"/>
                          <a:r>
                            <a:rPr lang="en-US" sz="1400" dirty="0" smtClean="0">
                              <a:cs typeface="2  Mitra" pitchFamily="2" charset="-78"/>
                            </a:rPr>
                            <a:t>4 sec</a:t>
                          </a:r>
                          <a:endParaRPr lang="fa-IR" sz="1400" dirty="0">
                            <a:cs typeface="2  Mitra" pitchFamily="2" charset="-78"/>
                          </a:endParaRPr>
                        </a:p>
                      </a:txBody>
                      <a:tcPr/>
                    </a:tc>
                  </a:tr>
                  <a:tr h="370840">
                    <a:tc>
                      <a:txBody>
                        <a:bodyPr/>
                        <a:lstStyle/>
                        <a:p>
                          <a:pPr algn="l" rtl="0"/>
                          <a:r>
                            <a:rPr lang="en-US" sz="1400" kern="1200" dirty="0" smtClean="0">
                              <a:solidFill>
                                <a:schemeClr val="dk1"/>
                              </a:solidFill>
                              <a:latin typeface="+mn-lt"/>
                              <a:ea typeface="+mn-ea"/>
                              <a:cs typeface="2  Mitra" pitchFamily="2" charset="-78"/>
                            </a:rPr>
                            <a:t>Courant Number </a:t>
                          </a:r>
                          <a:r>
                            <a:rPr lang="en-US" sz="1400" dirty="0" smtClean="0">
                              <a:cs typeface="2  Mitra" pitchFamily="2" charset="-78"/>
                            </a:rPr>
                            <a:t>(</a:t>
                          </a:r>
                          <a14:m>
                            <m:oMath xmlns:m="http://schemas.openxmlformats.org/officeDocument/2006/math">
                              <m:sSub>
                                <m:sSubPr>
                                  <m:ctrlPr>
                                    <a:rPr lang="en-US" sz="1600" i="1" kern="1200" smtClean="0">
                                      <a:solidFill>
                                        <a:schemeClr val="dk1"/>
                                      </a:solidFill>
                                      <a:effectLst/>
                                      <a:latin typeface="Cambria Math" panose="02040503050406030204" pitchFamily="18" charset="0"/>
                                      <a:ea typeface="+mn-ea"/>
                                      <a:cs typeface="+mn-cs"/>
                                    </a:rPr>
                                  </m:ctrlPr>
                                </m:sSubPr>
                                <m:e>
                                  <m:r>
                                    <a:rPr lang="en-US" sz="1600" i="1" kern="1200">
                                      <a:solidFill>
                                        <a:schemeClr val="dk1"/>
                                      </a:solidFill>
                                      <a:effectLst/>
                                      <a:latin typeface="Cambria Math"/>
                                      <a:ea typeface="+mn-ea"/>
                                      <a:cs typeface="+mn-cs"/>
                                    </a:rPr>
                                    <m:t>𝑑</m:t>
                                  </m:r>
                                </m:e>
                                <m:sub>
                                  <m:r>
                                    <a:rPr lang="en-US" sz="1600" b="0" i="1" kern="1200" smtClean="0">
                                      <a:solidFill>
                                        <a:schemeClr val="dk1"/>
                                      </a:solidFill>
                                      <a:effectLst/>
                                      <a:latin typeface="Cambria Math"/>
                                      <a:ea typeface="+mn-ea"/>
                                      <a:cs typeface="+mn-cs"/>
                                    </a:rPr>
                                    <m:t>𝑚𝑖𝑛𝑖𝑚𝑢𝑚</m:t>
                                  </m:r>
                                </m:sub>
                              </m:sSub>
                              <m:r>
                                <a:rPr lang="en-US" sz="1600" kern="1200">
                                  <a:solidFill>
                                    <a:schemeClr val="dk1"/>
                                  </a:solidFill>
                                  <a:effectLst/>
                                  <a:latin typeface="Cambria Math"/>
                                  <a:ea typeface="+mn-ea"/>
                                  <a:cs typeface="+mn-cs"/>
                                </a:rPr>
                                <m:t>=</m:t>
                              </m:r>
                              <m:f>
                                <m:fPr>
                                  <m:ctrlPr>
                                    <a:rPr lang="en-US" sz="1600" i="1" kern="1200">
                                      <a:solidFill>
                                        <a:schemeClr val="dk1"/>
                                      </a:solidFill>
                                      <a:effectLst/>
                                      <a:latin typeface="Cambria Math" panose="02040503050406030204" pitchFamily="18" charset="0"/>
                                      <a:ea typeface="+mn-ea"/>
                                      <a:cs typeface="+mn-cs"/>
                                    </a:rPr>
                                  </m:ctrlPr>
                                </m:fPr>
                                <m:num>
                                  <m:sSup>
                                    <m:sSupPr>
                                      <m:ctrlPr>
                                        <a:rPr lang="en-US" sz="1600" i="1" kern="1200">
                                          <a:solidFill>
                                            <a:schemeClr val="dk1"/>
                                          </a:solidFill>
                                          <a:effectLst/>
                                          <a:latin typeface="Cambria Math" panose="02040503050406030204" pitchFamily="18" charset="0"/>
                                          <a:ea typeface="+mn-ea"/>
                                          <a:cs typeface="+mn-cs"/>
                                        </a:rPr>
                                      </m:ctrlPr>
                                    </m:sSupPr>
                                    <m:e>
                                      <m:r>
                                        <a:rPr lang="en-US" sz="1600" i="1" kern="1200">
                                          <a:solidFill>
                                            <a:schemeClr val="dk1"/>
                                          </a:solidFill>
                                          <a:effectLst/>
                                          <a:latin typeface="Cambria Math"/>
                                          <a:ea typeface="+mn-ea"/>
                                          <a:cs typeface="+mn-cs"/>
                                        </a:rPr>
                                        <m:t>(</m:t>
                                      </m:r>
                                      <m:r>
                                        <a:rPr lang="en-US" sz="1600" i="1" kern="1200">
                                          <a:solidFill>
                                            <a:schemeClr val="dk1"/>
                                          </a:solidFill>
                                          <a:effectLst/>
                                          <a:latin typeface="Cambria Math"/>
                                          <a:ea typeface="+mn-ea"/>
                                          <a:cs typeface="+mn-cs"/>
                                        </a:rPr>
                                        <m:t>𝐶</m:t>
                                      </m:r>
                                      <m:r>
                                        <a:rPr lang="en-US" sz="1600" i="1" kern="1200">
                                          <a:solidFill>
                                            <a:schemeClr val="dk1"/>
                                          </a:solidFill>
                                          <a:effectLst/>
                                          <a:latin typeface="Cambria Math"/>
                                          <a:ea typeface="+mn-ea"/>
                                          <a:cs typeface="+mn-cs"/>
                                        </a:rPr>
                                        <m:t>∆</m:t>
                                      </m:r>
                                      <m:r>
                                        <a:rPr lang="en-US" sz="1600" i="1" kern="1200">
                                          <a:solidFill>
                                            <a:schemeClr val="dk1"/>
                                          </a:solidFill>
                                          <a:effectLst/>
                                          <a:latin typeface="Cambria Math"/>
                                          <a:ea typeface="+mn-ea"/>
                                          <a:cs typeface="+mn-cs"/>
                                        </a:rPr>
                                        <m:t>𝑥</m:t>
                                      </m:r>
                                      <m:r>
                                        <a:rPr lang="en-US" sz="1600" i="1" kern="1200">
                                          <a:solidFill>
                                            <a:schemeClr val="dk1"/>
                                          </a:solidFill>
                                          <a:effectLst/>
                                          <a:latin typeface="Cambria Math"/>
                                          <a:ea typeface="+mn-ea"/>
                                          <a:cs typeface="+mn-cs"/>
                                        </a:rPr>
                                        <m:t>)</m:t>
                                      </m:r>
                                    </m:e>
                                    <m:sup>
                                      <m:r>
                                        <a:rPr lang="en-US" sz="1600" i="1" kern="1200">
                                          <a:solidFill>
                                            <a:schemeClr val="dk1"/>
                                          </a:solidFill>
                                          <a:effectLst/>
                                          <a:latin typeface="Cambria Math"/>
                                          <a:ea typeface="+mn-ea"/>
                                          <a:cs typeface="+mn-cs"/>
                                        </a:rPr>
                                        <m:t>2</m:t>
                                      </m:r>
                                    </m:sup>
                                  </m:sSup>
                                </m:num>
                                <m:den>
                                  <m:r>
                                    <a:rPr lang="en-US" sz="1600" i="1" kern="1200">
                                      <a:solidFill>
                                        <a:schemeClr val="dk1"/>
                                      </a:solidFill>
                                      <a:effectLst/>
                                      <a:latin typeface="Cambria Math"/>
                                      <a:ea typeface="+mn-ea"/>
                                      <a:cs typeface="+mn-cs"/>
                                    </a:rPr>
                                    <m:t>9</m:t>
                                  </m:r>
                                  <m:r>
                                    <a:rPr lang="en-US" sz="1600" i="1" kern="1200">
                                      <a:solidFill>
                                        <a:schemeClr val="dk1"/>
                                      </a:solidFill>
                                      <a:effectLst/>
                                      <a:latin typeface="Cambria Math"/>
                                      <a:ea typeface="+mn-ea"/>
                                      <a:cs typeface="+mn-cs"/>
                                    </a:rPr>
                                    <m:t>.</m:t>
                                  </m:r>
                                  <m:r>
                                    <a:rPr lang="en-US" sz="1600" i="1" kern="1200">
                                      <a:solidFill>
                                        <a:schemeClr val="dk1"/>
                                      </a:solidFill>
                                      <a:effectLst/>
                                      <a:latin typeface="Cambria Math"/>
                                      <a:ea typeface="+mn-ea"/>
                                      <a:cs typeface="+mn-cs"/>
                                    </a:rPr>
                                    <m:t>81</m:t>
                                  </m:r>
                                  <m:sSup>
                                    <m:sSupPr>
                                      <m:ctrlPr>
                                        <a:rPr lang="en-US" sz="1600" i="1" kern="1200">
                                          <a:solidFill>
                                            <a:schemeClr val="dk1"/>
                                          </a:solidFill>
                                          <a:effectLst/>
                                          <a:latin typeface="Cambria Math" panose="02040503050406030204" pitchFamily="18" charset="0"/>
                                          <a:ea typeface="+mn-ea"/>
                                          <a:cs typeface="+mn-cs"/>
                                        </a:rPr>
                                      </m:ctrlPr>
                                    </m:sSupPr>
                                    <m:e>
                                      <m:r>
                                        <a:rPr lang="en-US" sz="1600" i="1" kern="1200">
                                          <a:solidFill>
                                            <a:schemeClr val="dk1"/>
                                          </a:solidFill>
                                          <a:effectLst/>
                                          <a:latin typeface="Cambria Math"/>
                                          <a:ea typeface="+mn-ea"/>
                                          <a:cs typeface="+mn-cs"/>
                                        </a:rPr>
                                        <m:t>∆</m:t>
                                      </m:r>
                                      <m:r>
                                        <a:rPr lang="en-US" sz="1600" i="1" kern="1200">
                                          <a:solidFill>
                                            <a:schemeClr val="dk1"/>
                                          </a:solidFill>
                                          <a:effectLst/>
                                          <a:latin typeface="Cambria Math"/>
                                          <a:ea typeface="+mn-ea"/>
                                          <a:cs typeface="+mn-cs"/>
                                        </a:rPr>
                                        <m:t>𝑡</m:t>
                                      </m:r>
                                    </m:e>
                                    <m:sup>
                                      <m:r>
                                        <a:rPr lang="en-US" sz="1600" i="1" kern="1200">
                                          <a:solidFill>
                                            <a:schemeClr val="dk1"/>
                                          </a:solidFill>
                                          <a:effectLst/>
                                          <a:latin typeface="Cambria Math"/>
                                          <a:ea typeface="+mn-ea"/>
                                          <a:cs typeface="+mn-cs"/>
                                        </a:rPr>
                                        <m:t>2</m:t>
                                      </m:r>
                                    </m:sup>
                                  </m:sSup>
                                </m:den>
                              </m:f>
                              <m:r>
                                <a:rPr lang="en-US" sz="1600" b="0" i="1" kern="1200" smtClean="0">
                                  <a:solidFill>
                                    <a:schemeClr val="dk1"/>
                                  </a:solidFill>
                                  <a:effectLst/>
                                  <a:latin typeface="Cambria Math" panose="02040503050406030204" pitchFamily="18" charset="0"/>
                                  <a:ea typeface="+mn-ea"/>
                                  <a:cs typeface="+mn-cs"/>
                                </a:rPr>
                                <m:t>)</m:t>
                              </m:r>
                            </m:oMath>
                          </a14:m>
                          <a:endParaRPr lang="fa-IR" sz="1400" dirty="0">
                            <a:cs typeface="2  Mitra" pitchFamily="2" charset="-78"/>
                          </a:endParaRPr>
                        </a:p>
                      </a:txBody>
                      <a:tcPr/>
                    </a:tc>
                    <a:tc>
                      <a:txBody>
                        <a:bodyPr/>
                        <a:lstStyle/>
                        <a:p>
                          <a:pPr algn="ctr" rtl="1"/>
                          <a:r>
                            <a:rPr lang="en-US" sz="1400" dirty="0" smtClean="0">
                              <a:cs typeface="2  Mitra" pitchFamily="2" charset="-78"/>
                            </a:rPr>
                            <a:t>0.896937</a:t>
                          </a:r>
                          <a:endParaRPr lang="fa-IR" sz="1400" dirty="0">
                            <a:cs typeface="2  Mitra" pitchFamily="2" charset="-78"/>
                          </a:endParaRPr>
                        </a:p>
                      </a:txBody>
                      <a:tcPr/>
                    </a:tc>
                  </a:tr>
                  <a:tr h="370840">
                    <a:tc>
                      <a:txBody>
                        <a:bodyPr/>
                        <a:lstStyle/>
                        <a:p>
                          <a:pPr algn="l" rtl="0"/>
                          <a:r>
                            <a:rPr lang="en-US" sz="1400" dirty="0" smtClean="0">
                              <a:cs typeface="2  Mitra" pitchFamily="2" charset="-78"/>
                            </a:rPr>
                            <a:t>Default Flooding Depth of 0.3 and Drying Depth of 0.2 </a:t>
                          </a:r>
                          <a:endParaRPr lang="en-US" sz="1400" kern="1200" dirty="0" smtClean="0">
                            <a:solidFill>
                              <a:schemeClr val="dk1"/>
                            </a:solidFill>
                            <a:effectLst/>
                            <a:latin typeface="+mn-lt"/>
                            <a:ea typeface="+mn-ea"/>
                            <a:cs typeface="2  Lotus" pitchFamily="2" charset="-78"/>
                          </a:endParaRPr>
                        </a:p>
                      </a:txBody>
                      <a:tcPr/>
                    </a:tc>
                    <a:tc>
                      <a:txBody>
                        <a:bodyPr/>
                        <a:lstStyle/>
                        <a:p>
                          <a:pPr algn="ctr" rtl="1"/>
                          <a:r>
                            <a:rPr lang="en-US" sz="1400" dirty="0" smtClean="0">
                              <a:cs typeface="2  Mitra" pitchFamily="2" charset="-78"/>
                            </a:rPr>
                            <a:t>Enable</a:t>
                          </a:r>
                          <a:r>
                            <a:rPr lang="fa-IR" sz="1400" dirty="0" smtClean="0">
                              <a:cs typeface="2  Mitra" pitchFamily="2" charset="-78"/>
                            </a:rPr>
                            <a:t> </a:t>
                          </a:r>
                          <a:endParaRPr lang="fa-IR" sz="1400" dirty="0">
                            <a:cs typeface="2  Mitra" pitchFamily="2" charset="-78"/>
                          </a:endParaRPr>
                        </a:p>
                      </a:txBody>
                      <a:tcPr/>
                    </a:tc>
                  </a:tr>
                  <a:tr h="370840">
                    <a:tc>
                      <a:txBody>
                        <a:bodyPr/>
                        <a:lstStyle/>
                        <a:p>
                          <a:pPr algn="l" rtl="0"/>
                          <a:r>
                            <a:rPr lang="en-US" sz="1400" dirty="0" smtClean="0">
                              <a:cs typeface="2  Mitra" pitchFamily="2" charset="-78"/>
                            </a:rPr>
                            <a:t>Manning Number </a:t>
                          </a:r>
                          <a:r>
                            <a:rPr lang="en-US" sz="1400" baseline="0" dirty="0" smtClean="0">
                              <a:cs typeface="2  Mitra" pitchFamily="2" charset="-78"/>
                            </a:rPr>
                            <a:t> (</a:t>
                          </a:r>
                          <a:r>
                            <a:rPr lang="en-US" sz="1400" kern="1200" dirty="0" smtClean="0">
                              <a:solidFill>
                                <a:schemeClr val="dk1"/>
                              </a:solidFill>
                              <a:effectLst/>
                              <a:latin typeface="+mn-lt"/>
                              <a:ea typeface="+mn-ea"/>
                              <a:cs typeface="+mn-cs"/>
                            </a:rPr>
                            <a:t>m</a:t>
                          </a:r>
                          <a:r>
                            <a:rPr lang="en-US" sz="1400" b="1" kern="1200" baseline="30000" dirty="0" smtClean="0">
                              <a:solidFill>
                                <a:schemeClr val="dk1"/>
                              </a:solidFill>
                              <a:effectLst/>
                              <a:latin typeface="+mn-lt"/>
                              <a:ea typeface="+mn-ea"/>
                              <a:cs typeface="+mn-cs"/>
                            </a:rPr>
                            <a:t>1/3</a:t>
                          </a:r>
                          <a:r>
                            <a:rPr lang="en-US" sz="1400" kern="1200" dirty="0" smtClean="0">
                              <a:solidFill>
                                <a:schemeClr val="dk1"/>
                              </a:solidFill>
                              <a:effectLst/>
                              <a:latin typeface="+mn-lt"/>
                              <a:ea typeface="+mn-ea"/>
                              <a:cs typeface="+mn-cs"/>
                            </a:rPr>
                            <a:t>/</a:t>
                          </a:r>
                          <a:r>
                            <a:rPr lang="en-US" sz="1400" b="0" kern="1200" dirty="0" smtClean="0">
                              <a:solidFill>
                                <a:schemeClr val="dk1"/>
                              </a:solidFill>
                              <a:effectLst/>
                              <a:latin typeface="+mn-lt"/>
                              <a:ea typeface="+mn-ea"/>
                              <a:cs typeface="+mn-cs"/>
                            </a:rPr>
                            <a:t>s)</a:t>
                          </a:r>
                          <a:endParaRPr lang="fa-IR" sz="1400" dirty="0">
                            <a:cs typeface="2  Mitra" pitchFamily="2" charset="-78"/>
                          </a:endParaRPr>
                        </a:p>
                      </a:txBody>
                      <a:tcPr/>
                    </a:tc>
                    <a:tc>
                      <a:txBody>
                        <a:bodyPr/>
                        <a:lstStyle/>
                        <a:p>
                          <a:pPr algn="ctr" rtl="1"/>
                          <a:r>
                            <a:rPr lang="en-US" sz="1400" dirty="0" smtClean="0">
                              <a:cs typeface="2  Mitra" pitchFamily="2" charset="-78"/>
                            </a:rPr>
                            <a:t>32</a:t>
                          </a:r>
                          <a:endParaRPr lang="fa-IR" sz="1400" dirty="0">
                            <a:cs typeface="2  Mitra" pitchFamily="2" charset="-78"/>
                          </a:endParaRPr>
                        </a:p>
                      </a:txBody>
                      <a:tcPr/>
                    </a:tc>
                  </a:tr>
                  <a:tr h="370840">
                    <a:tc>
                      <a:txBody>
                        <a:bodyPr/>
                        <a:lstStyle/>
                        <a:p>
                          <a:pPr algn="l" rtl="0"/>
                          <a:r>
                            <a:rPr lang="en-US" sz="1400" dirty="0" smtClean="0">
                              <a:cs typeface="2  Mitra" pitchFamily="2" charset="-78"/>
                            </a:rPr>
                            <a:t>Initial Surface Elevation</a:t>
                          </a:r>
                          <a:endParaRPr lang="fa-IR" sz="1400" dirty="0">
                            <a:cs typeface="2  Mitra" pitchFamily="2" charset="-78"/>
                          </a:endParaRPr>
                        </a:p>
                      </a:txBody>
                      <a:tcPr/>
                    </a:tc>
                    <a:tc>
                      <a:txBody>
                        <a:bodyPr/>
                        <a:lstStyle/>
                        <a:p>
                          <a:pPr algn="ctr" rtl="1"/>
                          <a:r>
                            <a:rPr lang="en-US" sz="1400" dirty="0" smtClean="0">
                              <a:cs typeface="2  Mitra" pitchFamily="2" charset="-78"/>
                            </a:rPr>
                            <a:t>Enable</a:t>
                          </a:r>
                          <a:r>
                            <a:rPr lang="fa-IR" sz="1400" dirty="0" smtClean="0">
                              <a:cs typeface="2  Mitra" pitchFamily="2" charset="-78"/>
                            </a:rPr>
                            <a:t> </a:t>
                          </a:r>
                          <a:endParaRPr lang="fa-IR" sz="1400" dirty="0">
                            <a:cs typeface="2  Mitra" pitchFamily="2" charset="-78"/>
                          </a:endParaRPr>
                        </a:p>
                      </a:txBody>
                      <a:tcPr/>
                    </a:tc>
                  </a:tr>
                  <a:tr h="370840">
                    <a:tc>
                      <a:txBody>
                        <a:bodyPr/>
                        <a:lstStyle/>
                        <a:p>
                          <a:pPr algn="l" rtl="0"/>
                          <a:r>
                            <a:rPr lang="en-US" sz="1400" dirty="0" err="1" smtClean="0">
                              <a:cs typeface="2  Mitra" pitchFamily="2" charset="-78"/>
                            </a:rPr>
                            <a:t>Coriolis</a:t>
                          </a:r>
                          <a:r>
                            <a:rPr lang="en-US" sz="1400" dirty="0" smtClean="0">
                              <a:cs typeface="2  Mitra" pitchFamily="2" charset="-78"/>
                            </a:rPr>
                            <a:t> Force (</a:t>
                          </a:r>
                          <a14:m>
                            <m:oMath xmlns:m="http://schemas.openxmlformats.org/officeDocument/2006/math">
                              <m:r>
                                <m:rPr>
                                  <m:sty m:val="p"/>
                                </m:rPr>
                                <a:rPr lang="en-US" sz="1400" b="0" i="0" smtClean="0">
                                  <a:latin typeface="Cambria Math"/>
                                  <a:ea typeface="Cambria Math"/>
                                  <a:cs typeface="2  Mitra" pitchFamily="2" charset="-78"/>
                                </a:rPr>
                                <m:t>f</m:t>
                              </m:r>
                              <m:r>
                                <a:rPr lang="en-US" sz="1400" b="0" i="0" smtClean="0">
                                  <a:latin typeface="Cambria Math"/>
                                  <a:ea typeface="Cambria Math"/>
                                  <a:cs typeface="2  Mitra" pitchFamily="2" charset="-78"/>
                                </a:rPr>
                                <m:t>=</m:t>
                              </m:r>
                              <m:r>
                                <a:rPr lang="en-US" sz="1400" b="0" i="0" smtClean="0">
                                  <a:latin typeface="Cambria Math"/>
                                  <a:ea typeface="Cambria Math"/>
                                  <a:cs typeface="2  Mitra" pitchFamily="2" charset="-78"/>
                                </a:rPr>
                                <m:t>2</m:t>
                              </m:r>
                              <m:r>
                                <a:rPr lang="en-US" sz="1400" i="1" smtClean="0">
                                  <a:latin typeface="Cambria Math"/>
                                  <a:ea typeface="Cambria Math"/>
                                  <a:cs typeface="2  Mitra" pitchFamily="2" charset="-78"/>
                                </a:rPr>
                                <m:t>𝜔</m:t>
                              </m:r>
                              <m:func>
                                <m:funcPr>
                                  <m:ctrlPr>
                                    <a:rPr lang="en-US" sz="1400" i="1" smtClean="0">
                                      <a:latin typeface="Cambria Math" panose="02040503050406030204" pitchFamily="18" charset="0"/>
                                      <a:ea typeface="Cambria Math"/>
                                      <a:cs typeface="2  Mitra" pitchFamily="2" charset="-78"/>
                                    </a:rPr>
                                  </m:ctrlPr>
                                </m:funcPr>
                                <m:fName>
                                  <m:r>
                                    <m:rPr>
                                      <m:sty m:val="p"/>
                                    </m:rPr>
                                    <a:rPr lang="en-US" sz="1400" i="0" smtClean="0">
                                      <a:latin typeface="Cambria Math"/>
                                      <a:ea typeface="Cambria Math"/>
                                      <a:cs typeface="2  Mitra" pitchFamily="2" charset="-78"/>
                                    </a:rPr>
                                    <m:t>sin</m:t>
                                  </m:r>
                                </m:fName>
                                <m:e>
                                  <m:r>
                                    <a:rPr lang="en-US" sz="1400" i="1" smtClean="0">
                                      <a:latin typeface="Cambria Math"/>
                                      <a:ea typeface="Cambria Math"/>
                                      <a:cs typeface="2  Mitra" pitchFamily="2" charset="-78"/>
                                    </a:rPr>
                                    <m:t>∅</m:t>
                                  </m:r>
                                </m:e>
                              </m:func>
                            </m:oMath>
                          </a14:m>
                          <a:r>
                            <a:rPr lang="en-US" sz="1400" dirty="0" smtClean="0">
                              <a:cs typeface="2  Mitra" pitchFamily="2" charset="-78"/>
                            </a:rPr>
                            <a:t>)</a:t>
                          </a:r>
                          <a:endParaRPr lang="fa-IR" sz="1400" dirty="0">
                            <a:cs typeface="2  Mitra" pitchFamily="2" charset="-78"/>
                          </a:endParaRPr>
                        </a:p>
                      </a:txBody>
                      <a:tcPr/>
                    </a:tc>
                    <a:tc>
                      <a:txBody>
                        <a:bodyPr/>
                        <a:lstStyle/>
                        <a:p>
                          <a:pPr algn="ctr" rtl="1"/>
                          <a:r>
                            <a:rPr lang="en-US" sz="1400" dirty="0" smtClean="0">
                              <a:cs typeface="2  Mitra" pitchFamily="2" charset="-78"/>
                            </a:rPr>
                            <a:t>Enable</a:t>
                          </a:r>
                          <a:endParaRPr lang="fa-IR" sz="1400" dirty="0">
                            <a:cs typeface="2  Mitra" pitchFamily="2" charset="-78"/>
                          </a:endParaRPr>
                        </a:p>
                      </a:txBody>
                      <a:tcPr/>
                    </a:tc>
                  </a:tr>
                  <a:tr h="370840">
                    <a:tc>
                      <a:txBody>
                        <a:bodyPr/>
                        <a:lstStyle/>
                        <a:p>
                          <a:pPr rtl="1"/>
                          <a:endParaRPr lang="fa-IR" sz="1400" dirty="0">
                            <a:cs typeface="2  Mitra" pitchFamily="2" charset="-78"/>
                          </a:endParaRPr>
                        </a:p>
                      </a:txBody>
                      <a:tcPr/>
                    </a:tc>
                    <a:tc>
                      <a:txBody>
                        <a:bodyPr/>
                        <a:lstStyle/>
                        <a:p>
                          <a:pPr algn="ctr" rtl="1"/>
                          <a:endParaRPr lang="fa-IR" sz="1400" dirty="0">
                            <a:cs typeface="2  Mitra" pitchFamily="2" charset="-78"/>
                          </a:endParaRPr>
                        </a:p>
                      </a:txBody>
                      <a:tcPr/>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048011904"/>
                  </p:ext>
                </p:extLst>
              </p:nvPr>
            </p:nvGraphicFramePr>
            <p:xfrm>
              <a:off x="782053" y="3626351"/>
              <a:ext cx="4419600" cy="3083116"/>
            </p:xfrm>
            <a:graphic>
              <a:graphicData uri="http://schemas.openxmlformats.org/drawingml/2006/table">
                <a:tbl>
                  <a:tblPr firstRow="1" bandRow="1">
                    <a:tableStyleId>{5C22544A-7EE6-4342-B048-85BDC9FD1C3A}</a:tableStyleId>
                  </a:tblPr>
                  <a:tblGrid>
                    <a:gridCol w="3418786"/>
                    <a:gridCol w="1000814"/>
                  </a:tblGrid>
                  <a:tr h="304800">
                    <a:tc>
                      <a:txBody>
                        <a:bodyPr/>
                        <a:lstStyle/>
                        <a:p>
                          <a:pPr algn="l" rtl="1"/>
                          <a:r>
                            <a:rPr lang="en-US" sz="1400" dirty="0" smtClean="0">
                              <a:cs typeface="2  Mitra" pitchFamily="2" charset="-78"/>
                            </a:rPr>
                            <a:t>Input parameters-MIKE</a:t>
                          </a:r>
                          <a:r>
                            <a:rPr lang="en-US" sz="1400" baseline="0" dirty="0" smtClean="0">
                              <a:cs typeface="2  Mitra" pitchFamily="2" charset="-78"/>
                            </a:rPr>
                            <a:t> 21</a:t>
                          </a:r>
                          <a:endParaRPr lang="fa-IR" sz="1400" dirty="0">
                            <a:cs typeface="2  Mitra" pitchFamily="2" charset="-78"/>
                          </a:endParaRPr>
                        </a:p>
                      </a:txBody>
                      <a:tcPr/>
                    </a:tc>
                    <a:tc>
                      <a:txBody>
                        <a:bodyPr/>
                        <a:lstStyle/>
                        <a:p>
                          <a:pPr algn="ctr" rtl="1"/>
                          <a:r>
                            <a:rPr lang="en-US" sz="1400" dirty="0" smtClean="0">
                              <a:cs typeface="2  Mitra" pitchFamily="2" charset="-78"/>
                            </a:rPr>
                            <a:t>Values</a:t>
                          </a:r>
                          <a:endParaRPr lang="fa-IR" sz="1400" dirty="0">
                            <a:cs typeface="2  Mitra" pitchFamily="2" charset="-78"/>
                          </a:endParaRPr>
                        </a:p>
                      </a:txBody>
                      <a:tcPr/>
                    </a:tc>
                  </a:tr>
                  <a:tr h="304800">
                    <a:tc>
                      <a:txBody>
                        <a:bodyPr/>
                        <a:lstStyle/>
                        <a:p>
                          <a:pPr algn="l" rtl="0"/>
                          <a:r>
                            <a:rPr lang="en-US" sz="1400" dirty="0" smtClean="0">
                              <a:cs typeface="2  Mitra" pitchFamily="2" charset="-78"/>
                            </a:rPr>
                            <a:t>Time Step</a:t>
                          </a:r>
                          <a:endParaRPr lang="fa-IR" sz="1400" dirty="0">
                            <a:cs typeface="2  Mitra" pitchFamily="2" charset="-78"/>
                          </a:endParaRPr>
                        </a:p>
                      </a:txBody>
                      <a:tcPr/>
                    </a:tc>
                    <a:tc>
                      <a:txBody>
                        <a:bodyPr/>
                        <a:lstStyle/>
                        <a:p>
                          <a:pPr algn="ctr" rtl="1"/>
                          <a:r>
                            <a:rPr lang="en-US" sz="1400" dirty="0" smtClean="0">
                              <a:cs typeface="2  Mitra" pitchFamily="2" charset="-78"/>
                            </a:rPr>
                            <a:t>4 sec</a:t>
                          </a:r>
                          <a:endParaRPr lang="fa-IR" sz="1400" dirty="0">
                            <a:cs typeface="2  Mitra" pitchFamily="2" charset="-78"/>
                          </a:endParaRPr>
                        </a:p>
                      </a:txBody>
                      <a:tcPr/>
                    </a:tc>
                  </a:tr>
                  <a:tr h="471996">
                    <a:tc>
                      <a:txBody>
                        <a:bodyPr/>
                        <a:lstStyle/>
                        <a:p>
                          <a:endParaRPr lang="fa-IR"/>
                        </a:p>
                      </a:txBody>
                      <a:tcPr>
                        <a:blipFill rotWithShape="0">
                          <a:blip r:embed="rId3"/>
                          <a:stretch>
                            <a:fillRect l="-178" t="-133333" r="-29893" b="-424359"/>
                          </a:stretch>
                        </a:blipFill>
                      </a:tcPr>
                    </a:tc>
                    <a:tc>
                      <a:txBody>
                        <a:bodyPr/>
                        <a:lstStyle/>
                        <a:p>
                          <a:pPr algn="ctr" rtl="1"/>
                          <a:r>
                            <a:rPr lang="en-US" sz="1400" dirty="0" smtClean="0">
                              <a:cs typeface="2  Mitra" pitchFamily="2" charset="-78"/>
                            </a:rPr>
                            <a:t>0.896937</a:t>
                          </a:r>
                          <a:endParaRPr lang="fa-IR" sz="1400" dirty="0">
                            <a:cs typeface="2  Mitra" pitchFamily="2" charset="-78"/>
                          </a:endParaRPr>
                        </a:p>
                      </a:txBody>
                      <a:tcPr/>
                    </a:tc>
                  </a:tr>
                  <a:tr h="518160">
                    <a:tc>
                      <a:txBody>
                        <a:bodyPr/>
                        <a:lstStyle/>
                        <a:p>
                          <a:pPr algn="l" rtl="0"/>
                          <a:r>
                            <a:rPr lang="en-US" sz="1400" dirty="0" smtClean="0">
                              <a:cs typeface="2  Mitra" pitchFamily="2" charset="-78"/>
                            </a:rPr>
                            <a:t>Default Flooding Depth of 0.3 and Drying Depth of 0.2 </a:t>
                          </a:r>
                          <a:endParaRPr lang="en-US" sz="1400" kern="1200" dirty="0" smtClean="0">
                            <a:solidFill>
                              <a:schemeClr val="dk1"/>
                            </a:solidFill>
                            <a:effectLst/>
                            <a:latin typeface="+mn-lt"/>
                            <a:ea typeface="+mn-ea"/>
                            <a:cs typeface="2  Lotus" pitchFamily="2" charset="-78"/>
                          </a:endParaRPr>
                        </a:p>
                      </a:txBody>
                      <a:tcPr/>
                    </a:tc>
                    <a:tc>
                      <a:txBody>
                        <a:bodyPr/>
                        <a:lstStyle/>
                        <a:p>
                          <a:pPr algn="ctr" rtl="1"/>
                          <a:r>
                            <a:rPr lang="en-US" sz="1400" dirty="0" smtClean="0">
                              <a:cs typeface="2  Mitra" pitchFamily="2" charset="-78"/>
                            </a:rPr>
                            <a:t>Enable</a:t>
                          </a:r>
                          <a:r>
                            <a:rPr lang="fa-IR" sz="1400" dirty="0" smtClean="0">
                              <a:cs typeface="2  Mitra" pitchFamily="2" charset="-78"/>
                            </a:rPr>
                            <a:t> </a:t>
                          </a:r>
                          <a:endParaRPr lang="fa-IR" sz="1400" dirty="0">
                            <a:cs typeface="2  Mitra" pitchFamily="2" charset="-78"/>
                          </a:endParaRPr>
                        </a:p>
                      </a:txBody>
                      <a:tcPr/>
                    </a:tc>
                  </a:tr>
                  <a:tr h="370840">
                    <a:tc>
                      <a:txBody>
                        <a:bodyPr/>
                        <a:lstStyle/>
                        <a:p>
                          <a:pPr algn="l" rtl="0"/>
                          <a:r>
                            <a:rPr lang="en-US" sz="1400" dirty="0" smtClean="0">
                              <a:cs typeface="2  Mitra" pitchFamily="2" charset="-78"/>
                            </a:rPr>
                            <a:t>Manning Number </a:t>
                          </a:r>
                          <a:r>
                            <a:rPr lang="en-US" sz="1400" baseline="0" dirty="0" smtClean="0">
                              <a:cs typeface="2  Mitra" pitchFamily="2" charset="-78"/>
                            </a:rPr>
                            <a:t> (</a:t>
                          </a:r>
                          <a:r>
                            <a:rPr lang="en-US" sz="1400" kern="1200" dirty="0" smtClean="0">
                              <a:solidFill>
                                <a:schemeClr val="dk1"/>
                              </a:solidFill>
                              <a:effectLst/>
                              <a:latin typeface="+mn-lt"/>
                              <a:ea typeface="+mn-ea"/>
                              <a:cs typeface="+mn-cs"/>
                            </a:rPr>
                            <a:t>m</a:t>
                          </a:r>
                          <a:r>
                            <a:rPr lang="en-US" sz="1400" b="1" kern="1200" baseline="30000" dirty="0" smtClean="0">
                              <a:solidFill>
                                <a:schemeClr val="dk1"/>
                              </a:solidFill>
                              <a:effectLst/>
                              <a:latin typeface="+mn-lt"/>
                              <a:ea typeface="+mn-ea"/>
                              <a:cs typeface="+mn-cs"/>
                            </a:rPr>
                            <a:t>1/3</a:t>
                          </a:r>
                          <a:r>
                            <a:rPr lang="en-US" sz="1400" kern="1200" dirty="0" smtClean="0">
                              <a:solidFill>
                                <a:schemeClr val="dk1"/>
                              </a:solidFill>
                              <a:effectLst/>
                              <a:latin typeface="+mn-lt"/>
                              <a:ea typeface="+mn-ea"/>
                              <a:cs typeface="+mn-cs"/>
                            </a:rPr>
                            <a:t>/</a:t>
                          </a:r>
                          <a:r>
                            <a:rPr lang="en-US" sz="1400" b="0" kern="1200" dirty="0" smtClean="0">
                              <a:solidFill>
                                <a:schemeClr val="dk1"/>
                              </a:solidFill>
                              <a:effectLst/>
                              <a:latin typeface="+mn-lt"/>
                              <a:ea typeface="+mn-ea"/>
                              <a:cs typeface="+mn-cs"/>
                            </a:rPr>
                            <a:t>s)</a:t>
                          </a:r>
                          <a:endParaRPr lang="fa-IR" sz="1400" dirty="0">
                            <a:cs typeface="2  Mitra" pitchFamily="2" charset="-78"/>
                          </a:endParaRPr>
                        </a:p>
                      </a:txBody>
                      <a:tcPr/>
                    </a:tc>
                    <a:tc>
                      <a:txBody>
                        <a:bodyPr/>
                        <a:lstStyle/>
                        <a:p>
                          <a:pPr algn="ctr" rtl="1"/>
                          <a:r>
                            <a:rPr lang="en-US" sz="1400" dirty="0" smtClean="0">
                              <a:cs typeface="2  Mitra" pitchFamily="2" charset="-78"/>
                            </a:rPr>
                            <a:t>32</a:t>
                          </a:r>
                          <a:endParaRPr lang="fa-IR" sz="1400" dirty="0">
                            <a:cs typeface="2  Mitra" pitchFamily="2" charset="-78"/>
                          </a:endParaRPr>
                        </a:p>
                      </a:txBody>
                      <a:tcPr/>
                    </a:tc>
                  </a:tr>
                  <a:tr h="370840">
                    <a:tc>
                      <a:txBody>
                        <a:bodyPr/>
                        <a:lstStyle/>
                        <a:p>
                          <a:pPr algn="l" rtl="0"/>
                          <a:r>
                            <a:rPr lang="en-US" sz="1400" dirty="0" smtClean="0">
                              <a:cs typeface="2  Mitra" pitchFamily="2" charset="-78"/>
                            </a:rPr>
                            <a:t>Initial Surface Elevation</a:t>
                          </a:r>
                          <a:endParaRPr lang="fa-IR" sz="1400" dirty="0">
                            <a:cs typeface="2  Mitra" pitchFamily="2" charset="-78"/>
                          </a:endParaRPr>
                        </a:p>
                      </a:txBody>
                      <a:tcPr/>
                    </a:tc>
                    <a:tc>
                      <a:txBody>
                        <a:bodyPr/>
                        <a:lstStyle/>
                        <a:p>
                          <a:pPr algn="ctr" rtl="1"/>
                          <a:r>
                            <a:rPr lang="en-US" sz="1400" dirty="0" smtClean="0">
                              <a:cs typeface="2  Mitra" pitchFamily="2" charset="-78"/>
                            </a:rPr>
                            <a:t>Enable</a:t>
                          </a:r>
                          <a:r>
                            <a:rPr lang="fa-IR" sz="1400" dirty="0" smtClean="0">
                              <a:cs typeface="2  Mitra" pitchFamily="2" charset="-78"/>
                            </a:rPr>
                            <a:t> </a:t>
                          </a:r>
                          <a:endParaRPr lang="fa-IR" sz="1400" dirty="0">
                            <a:cs typeface="2  Mitra" pitchFamily="2" charset="-78"/>
                          </a:endParaRPr>
                        </a:p>
                      </a:txBody>
                      <a:tcPr/>
                    </a:tc>
                  </a:tr>
                  <a:tr h="370840">
                    <a:tc>
                      <a:txBody>
                        <a:bodyPr/>
                        <a:lstStyle/>
                        <a:p>
                          <a:endParaRPr lang="fa-IR"/>
                        </a:p>
                      </a:txBody>
                      <a:tcPr>
                        <a:blipFill rotWithShape="0">
                          <a:blip r:embed="rId3"/>
                          <a:stretch>
                            <a:fillRect l="-178" t="-637705" r="-29893" b="-103279"/>
                          </a:stretch>
                        </a:blipFill>
                      </a:tcPr>
                    </a:tc>
                    <a:tc>
                      <a:txBody>
                        <a:bodyPr/>
                        <a:lstStyle/>
                        <a:p>
                          <a:pPr algn="ctr" rtl="1"/>
                          <a:r>
                            <a:rPr lang="en-US" sz="1400" dirty="0" smtClean="0">
                              <a:cs typeface="2  Mitra" pitchFamily="2" charset="-78"/>
                            </a:rPr>
                            <a:t>Enable</a:t>
                          </a:r>
                          <a:endParaRPr lang="fa-IR" sz="1400" dirty="0">
                            <a:cs typeface="2  Mitra" pitchFamily="2" charset="-78"/>
                          </a:endParaRPr>
                        </a:p>
                      </a:txBody>
                      <a:tcPr/>
                    </a:tc>
                  </a:tr>
                  <a:tr h="370840">
                    <a:tc>
                      <a:txBody>
                        <a:bodyPr/>
                        <a:lstStyle/>
                        <a:p>
                          <a:pPr rtl="1"/>
                          <a:endParaRPr lang="fa-IR" sz="1400" dirty="0">
                            <a:cs typeface="2  Mitra" pitchFamily="2" charset="-78"/>
                          </a:endParaRPr>
                        </a:p>
                      </a:txBody>
                      <a:tcPr/>
                    </a:tc>
                    <a:tc>
                      <a:txBody>
                        <a:bodyPr/>
                        <a:lstStyle/>
                        <a:p>
                          <a:pPr algn="ctr" rtl="1"/>
                          <a:endParaRPr lang="fa-IR" sz="1400" dirty="0">
                            <a:cs typeface="2  Mitra" pitchFamily="2" charset="-78"/>
                          </a:endParaRPr>
                        </a:p>
                      </a:txBody>
                      <a:tcPr/>
                    </a:tc>
                  </a:tr>
                </a:tbl>
              </a:graphicData>
            </a:graphic>
          </p:graphicFrame>
        </mc:Fallback>
      </mc:AlternateContent>
      <p:sp>
        <p:nvSpPr>
          <p:cNvPr id="7" name="Slide Number Placeholder 6"/>
          <p:cNvSpPr>
            <a:spLocks noGrp="1"/>
          </p:cNvSpPr>
          <p:nvPr>
            <p:ph type="sldNum" sz="quarter" idx="12"/>
          </p:nvPr>
        </p:nvSpPr>
        <p:spPr/>
        <p:txBody>
          <a:bodyPr/>
          <a:lstStyle/>
          <a:p>
            <a:pPr>
              <a:defRPr/>
            </a:pPr>
            <a:fld id="{1CB13C5A-D108-44AE-9FC9-8F57B378148F}" type="slidenum">
              <a:rPr lang="en-US" smtClean="0"/>
              <a:pPr>
                <a:defRPr/>
              </a:pPr>
              <a:t>24</a:t>
            </a:fld>
            <a:endParaRPr lang="en-US"/>
          </a:p>
        </p:txBody>
      </p:sp>
      <p:sp>
        <p:nvSpPr>
          <p:cNvPr id="10" name="Title 1"/>
          <p:cNvSpPr>
            <a:spLocks noGrp="1"/>
          </p:cNvSpPr>
          <p:nvPr>
            <p:ph type="title"/>
          </p:nvPr>
        </p:nvSpPr>
        <p:spPr>
          <a:xfrm>
            <a:off x="762000" y="762000"/>
            <a:ext cx="6934200" cy="1066800"/>
          </a:xfrm>
        </p:spPr>
        <p:txBody>
          <a:bodyPr/>
          <a:lstStyle/>
          <a:p>
            <a:pPr algn="l" rtl="0"/>
            <a:r>
              <a:rPr lang="en-US" dirty="0"/>
              <a:t>Research Methodology</a:t>
            </a:r>
            <a:r>
              <a:rPr lang="fa-IR" dirty="0" smtClean="0"/>
              <a:t/>
            </a:r>
            <a:br>
              <a:rPr lang="fa-IR" dirty="0" smtClean="0"/>
            </a:br>
            <a:endParaRPr lang="fa-IR" dirty="0"/>
          </a:p>
        </p:txBody>
      </p:sp>
      <p:sp>
        <p:nvSpPr>
          <p:cNvPr id="11" name="TextBox 10"/>
          <p:cNvSpPr txBox="1"/>
          <p:nvPr/>
        </p:nvSpPr>
        <p:spPr>
          <a:xfrm flipH="1">
            <a:off x="838195" y="1371600"/>
            <a:ext cx="7543804" cy="400110"/>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dirty="0" smtClean="0"/>
              <a:t>Input Parameters-MIKE </a:t>
            </a:r>
            <a:r>
              <a:rPr lang="en-US" dirty="0"/>
              <a:t>21</a:t>
            </a:r>
          </a:p>
        </p:txBody>
      </p:sp>
    </p:spTree>
    <p:extLst>
      <p:ext uri="{BB962C8B-B14F-4D97-AF65-F5344CB8AC3E}">
        <p14:creationId xmlns:p14="http://schemas.microsoft.com/office/powerpoint/2010/main" val="4262424561"/>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2743200" y="1676400"/>
            <a:ext cx="7162800"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rtl="0">
              <a:lnSpc>
                <a:spcPct val="90000"/>
              </a:lnSpc>
            </a:pPr>
            <a:r>
              <a:rPr lang="en-US" sz="2800" b="1" dirty="0" smtClean="0">
                <a:latin typeface="Times New Roman" panose="02020603050405020304" pitchFamily="18" charset="0"/>
                <a:ea typeface="+mj-ea"/>
                <a:cs typeface="Times New Roman" panose="02020603050405020304" pitchFamily="18" charset="0"/>
              </a:rPr>
              <a:t>Tsunami Modeling/Animating</a:t>
            </a:r>
            <a:endParaRPr lang="en-US" sz="2800" b="1" dirty="0">
              <a:latin typeface="Times New Roman" panose="02020603050405020304" pitchFamily="18" charset="0"/>
              <a:ea typeface="+mj-ea"/>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a:defRPr/>
            </a:pPr>
            <a:fld id="{9C5DC6F3-EC8D-451E-93AF-0D9B7EFAA2D8}" type="slidenum">
              <a:rPr lang="en-US" smtClean="0"/>
              <a:pPr>
                <a:defRPr/>
              </a:pPr>
              <a:t>25</a:t>
            </a:fld>
            <a:endParaRPr lang="en-US"/>
          </a:p>
        </p:txBody>
      </p:sp>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pic>
        <p:nvPicPr>
          <p:cNvPr id="6" name="Content Placeholder 5" descr="C:\Users\Reza_System\Desktop\fault-hey.JPG"/>
          <p:cNvPicPr>
            <a:picLocks noGrp="1"/>
          </p:cNvPicPr>
          <p:nvPr>
            <p:ph idx="1"/>
          </p:nvPr>
        </p:nvPicPr>
        <p:blipFill rotWithShape="1">
          <a:blip r:embed="rId3">
            <a:extLst>
              <a:ext uri="{28A0092B-C50C-407E-A947-70E740481C1C}">
                <a14:useLocalDpi xmlns:a14="http://schemas.microsoft.com/office/drawing/2010/main" val="0"/>
              </a:ext>
            </a:extLst>
          </a:blip>
          <a:srcRect t="3659" r="2740" b="-1"/>
          <a:stretch/>
        </p:blipFill>
        <p:spPr bwMode="auto">
          <a:xfrm>
            <a:off x="1524000" y="2057400"/>
            <a:ext cx="5209253" cy="2914205"/>
          </a:xfrm>
          <a:prstGeom prst="rect">
            <a:avLst/>
          </a:prstGeom>
          <a:noFill/>
          <a:ln>
            <a:noFill/>
          </a:ln>
          <a:extLst>
            <a:ext uri="{53640926-AAD7-44D8-BBD7-CCE9431645EC}">
              <a14:shadowObscured xmlns:a14="http://schemas.microsoft.com/office/drawing/2010/main"/>
            </a:ext>
          </a:extLst>
        </p:spPr>
      </p:pic>
      <p:sp>
        <p:nvSpPr>
          <p:cNvPr id="2" name="Slide Number Placeholder 1"/>
          <p:cNvSpPr>
            <a:spLocks noGrp="1"/>
          </p:cNvSpPr>
          <p:nvPr>
            <p:ph type="sldNum" sz="quarter" idx="12"/>
          </p:nvPr>
        </p:nvSpPr>
        <p:spPr/>
        <p:txBody>
          <a:bodyPr/>
          <a:lstStyle/>
          <a:p>
            <a:pPr>
              <a:defRPr/>
            </a:pPr>
            <a:fld id="{1CB13C5A-D108-44AE-9FC9-8F57B378148F}" type="slidenum">
              <a:rPr lang="en-US" smtClean="0"/>
              <a:pPr>
                <a:defRPr/>
              </a:pPr>
              <a:t>26</a:t>
            </a:fld>
            <a:endParaRPr lang="en-US"/>
          </a:p>
        </p:txBody>
      </p:sp>
      <p:sp>
        <p:nvSpPr>
          <p:cNvPr id="9" name="TextBox 8"/>
          <p:cNvSpPr txBox="1"/>
          <p:nvPr/>
        </p:nvSpPr>
        <p:spPr>
          <a:xfrm flipH="1">
            <a:off x="838200" y="1371600"/>
            <a:ext cx="48768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Scenarios of </a:t>
            </a:r>
            <a:r>
              <a:rPr lang="en-US" sz="1800" dirty="0" smtClean="0"/>
              <a:t>tsunami</a:t>
            </a:r>
            <a:endParaRPr lang="fa-IR" sz="1800" dirty="0"/>
          </a:p>
        </p:txBody>
      </p:sp>
      <p:sp>
        <p:nvSpPr>
          <p:cNvPr id="8" name="Rectangle 7"/>
          <p:cNvSpPr/>
          <p:nvPr/>
        </p:nvSpPr>
        <p:spPr>
          <a:xfrm>
            <a:off x="838200" y="5333495"/>
            <a:ext cx="7956884" cy="1200329"/>
          </a:xfrm>
          <a:prstGeom prst="rect">
            <a:avLst/>
          </a:prstGeom>
        </p:spPr>
        <p:txBody>
          <a:bodyPr wrap="square">
            <a:spAutoFit/>
          </a:bodyPr>
          <a:lstStyle/>
          <a:p>
            <a:pPr marL="285750" indent="-285750" algn="l" rtl="0">
              <a:buFont typeface="Arial" pitchFamily="34" charset="0"/>
              <a:buChar char="•"/>
            </a:pPr>
            <a:r>
              <a:rPr lang="en-US" dirty="0" smtClean="0">
                <a:latin typeface="Times New Roman" panose="02020603050405020304" pitchFamily="18" charset="0"/>
                <a:cs typeface="Times New Roman" panose="02020603050405020304" pitchFamily="18" charset="0"/>
              </a:rPr>
              <a:t>First </a:t>
            </a:r>
            <a:r>
              <a:rPr lang="en-US" dirty="0">
                <a:latin typeface="Times New Roman" panose="02020603050405020304" pitchFamily="18" charset="0"/>
                <a:cs typeface="Times New Roman" panose="02020603050405020304" pitchFamily="18" charset="0"/>
              </a:rPr>
              <a:t>scenario: </a:t>
            </a:r>
            <a:r>
              <a:rPr lang="en-US" dirty="0" smtClean="0">
                <a:latin typeface="Times New Roman" panose="02020603050405020304" pitchFamily="18" charset="0"/>
                <a:cs typeface="Times New Roman" panose="02020603050405020304" pitchFamily="18" charset="0"/>
              </a:rPr>
              <a:t>Blocks </a:t>
            </a:r>
            <a:r>
              <a:rPr lang="en-US" dirty="0">
                <a:latin typeface="Times New Roman" panose="02020603050405020304" pitchFamily="18" charset="0"/>
                <a:cs typeface="Times New Roman" panose="02020603050405020304" pitchFamily="18" charset="0"/>
              </a:rPr>
              <a:t>A, B, and C - </a:t>
            </a:r>
            <a:r>
              <a:rPr lang="en-US" dirty="0" smtClean="0">
                <a:latin typeface="Times New Roman" panose="02020603050405020304" pitchFamily="18" charset="0"/>
                <a:cs typeface="Times New Roman" panose="02020603050405020304" pitchFamily="18" charset="0"/>
              </a:rPr>
              <a:t>With </a:t>
            </a:r>
            <a:r>
              <a:rPr lang="en-US" dirty="0">
                <a:latin typeface="Times New Roman" panose="02020603050405020304" pitchFamily="18" charset="0"/>
                <a:cs typeface="Times New Roman" panose="02020603050405020304" pitchFamily="18" charset="0"/>
              </a:rPr>
              <a:t>approximate length of 500 Km –</a:t>
            </a:r>
            <a:r>
              <a:rPr lang="en-US" dirty="0" smtClean="0">
                <a:latin typeface="Times New Roman" panose="02020603050405020304" pitchFamily="18" charset="0"/>
                <a:cs typeface="Times New Roman" panose="02020603050405020304" pitchFamily="18" charset="0"/>
              </a:rPr>
              <a:t>Eastern </a:t>
            </a:r>
            <a:r>
              <a:rPr lang="en-US" dirty="0" err="1" smtClean="0">
                <a:latin typeface="Times New Roman" panose="02020603050405020304" pitchFamily="18" charset="0"/>
                <a:cs typeface="Times New Roman" panose="02020603050405020304" pitchFamily="18" charset="0"/>
              </a:rPr>
              <a:t>Makran</a:t>
            </a:r>
            <a:r>
              <a:rPr lang="en-US" dirty="0" smtClean="0">
                <a:latin typeface="Times New Roman" panose="02020603050405020304" pitchFamily="18" charset="0"/>
                <a:cs typeface="Times New Roman" panose="02020603050405020304" pitchFamily="18" charset="0"/>
              </a:rPr>
              <a:t> Zone</a:t>
            </a:r>
          </a:p>
          <a:p>
            <a:pPr marL="285750" indent="-285750" algn="l" rtl="0">
              <a:buFont typeface="Arial" pitchFamily="34" charset="0"/>
              <a:buChar char="•"/>
            </a:pPr>
            <a:r>
              <a:rPr lang="en-US" dirty="0" smtClean="0">
                <a:latin typeface="Times New Roman" panose="02020603050405020304" pitchFamily="18" charset="0"/>
                <a:cs typeface="Times New Roman" panose="02020603050405020304" pitchFamily="18" charset="0"/>
              </a:rPr>
              <a:t>Second scenario: Block </a:t>
            </a:r>
            <a:r>
              <a:rPr lang="en-US" dirty="0">
                <a:latin typeface="Times New Roman" panose="02020603050405020304" pitchFamily="18" charset="0"/>
                <a:cs typeface="Times New Roman" panose="02020603050405020304" pitchFamily="18" charset="0"/>
              </a:rPr>
              <a:t>D - </a:t>
            </a:r>
            <a:r>
              <a:rPr lang="en-US" dirty="0" smtClean="0">
                <a:latin typeface="Times New Roman" panose="02020603050405020304" pitchFamily="18" charset="0"/>
                <a:cs typeface="Times New Roman" panose="02020603050405020304" pitchFamily="18" charset="0"/>
              </a:rPr>
              <a:t>With approximate </a:t>
            </a:r>
            <a:r>
              <a:rPr lang="en-US" dirty="0">
                <a:latin typeface="Times New Roman" panose="02020603050405020304" pitchFamily="18" charset="0"/>
                <a:cs typeface="Times New Roman" panose="02020603050405020304" pitchFamily="18" charset="0"/>
              </a:rPr>
              <a:t>length of </a:t>
            </a:r>
            <a:r>
              <a:rPr lang="en-US" dirty="0" smtClean="0">
                <a:latin typeface="Times New Roman" panose="02020603050405020304" pitchFamily="18" charset="0"/>
                <a:cs typeface="Times New Roman" panose="02020603050405020304" pitchFamily="18" charset="0"/>
              </a:rPr>
              <a:t>400 Km – Western </a:t>
            </a:r>
            <a:r>
              <a:rPr lang="en-US" dirty="0" err="1" smtClean="0">
                <a:latin typeface="Times New Roman" panose="02020603050405020304" pitchFamily="18" charset="0"/>
                <a:cs typeface="Times New Roman" panose="02020603050405020304" pitchFamily="18" charset="0"/>
              </a:rPr>
              <a:t>Makran</a:t>
            </a:r>
            <a:r>
              <a:rPr lang="en-US" dirty="0" smtClean="0">
                <a:latin typeface="Times New Roman" panose="02020603050405020304" pitchFamily="18" charset="0"/>
                <a:cs typeface="Times New Roman" panose="02020603050405020304" pitchFamily="18" charset="0"/>
              </a:rPr>
              <a:t> Zone</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193388"/>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74204977"/>
              </p:ext>
            </p:extLst>
          </p:nvPr>
        </p:nvGraphicFramePr>
        <p:xfrm>
          <a:off x="915313" y="2291198"/>
          <a:ext cx="7620001" cy="680085"/>
        </p:xfrm>
        <a:graphic>
          <a:graphicData uri="http://schemas.openxmlformats.org/drawingml/2006/table">
            <a:tbl>
              <a:tblPr firstRow="1" firstCol="1" bandRow="1">
                <a:tableStyleId>{5C22544A-7EE6-4342-B048-85BDC9FD1C3A}</a:tableStyleId>
              </a:tblPr>
              <a:tblGrid>
                <a:gridCol w="989687"/>
                <a:gridCol w="1143000"/>
                <a:gridCol w="762000"/>
                <a:gridCol w="838200"/>
                <a:gridCol w="1295400"/>
                <a:gridCol w="762000"/>
                <a:gridCol w="838200"/>
                <a:gridCol w="991514"/>
              </a:tblGrid>
              <a:tr h="347980">
                <a:tc>
                  <a:txBody>
                    <a:bodyPr/>
                    <a:lstStyle/>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Magnitude</a:t>
                      </a:r>
                    </a:p>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(Mw)</a:t>
                      </a:r>
                    </a:p>
                    <a:p>
                      <a:pPr marL="381635" marR="21590" indent="-360680" algn="l" defTabSz="914400" rtl="0" eaLnBrk="1" latinLnBrk="0" hangingPunct="1">
                        <a:spcAft>
                          <a:spcPts val="0"/>
                        </a:spcAft>
                      </a:pPr>
                      <a:endParaRPr lang="en-US" sz="1050" b="1" kern="1200" dirty="0">
                        <a:solidFill>
                          <a:schemeClr val="lt1"/>
                        </a:solidFill>
                        <a:effectLst/>
                        <a:latin typeface="+mn-lt"/>
                        <a:ea typeface="+mn-ea"/>
                        <a:cs typeface="+mn-cs"/>
                      </a:endParaRPr>
                    </a:p>
                  </a:txBody>
                  <a:tcPr marL="68580" marR="68580" marT="0" marB="0"/>
                </a:tc>
                <a:tc>
                  <a:txBody>
                    <a:bodyPr/>
                    <a:lstStyle/>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Length</a:t>
                      </a:r>
                    </a:p>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a:t>
                      </a:r>
                      <a:r>
                        <a:rPr lang="en-US" sz="1050" b="1" kern="1200" dirty="0">
                          <a:solidFill>
                            <a:schemeClr val="lt1"/>
                          </a:solidFill>
                          <a:effectLst/>
                          <a:latin typeface="+mn-lt"/>
                          <a:ea typeface="+mn-ea"/>
                          <a:cs typeface="+mn-cs"/>
                        </a:rPr>
                        <a:t>km)</a:t>
                      </a:r>
                    </a:p>
                  </a:txBody>
                  <a:tcPr marL="68580" marR="68580" marT="0" marB="0"/>
                </a:tc>
                <a:tc>
                  <a:txBody>
                    <a:bodyPr/>
                    <a:lstStyle/>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Width</a:t>
                      </a:r>
                    </a:p>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(Km)</a:t>
                      </a:r>
                    </a:p>
                    <a:p>
                      <a:pPr marL="381635" marR="21590" indent="-360680" algn="l" defTabSz="914400" rtl="0" eaLnBrk="1" latinLnBrk="0" hangingPunct="1">
                        <a:spcAft>
                          <a:spcPts val="0"/>
                        </a:spcAft>
                      </a:pPr>
                      <a:endParaRPr lang="en-US" sz="1050" b="1" kern="1200" dirty="0">
                        <a:solidFill>
                          <a:schemeClr val="lt1"/>
                        </a:solidFill>
                        <a:effectLst/>
                        <a:latin typeface="+mn-lt"/>
                        <a:ea typeface="+mn-ea"/>
                        <a:cs typeface="+mn-cs"/>
                      </a:endParaRPr>
                    </a:p>
                  </a:txBody>
                  <a:tcPr marL="68580" marR="68580" marT="0" marB="0"/>
                </a:tc>
                <a:tc>
                  <a:txBody>
                    <a:bodyPr/>
                    <a:lstStyle/>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Depth</a:t>
                      </a:r>
                    </a:p>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(Km)</a:t>
                      </a:r>
                    </a:p>
                  </a:txBody>
                  <a:tcPr marL="68580" marR="68580" marT="0" marB="0"/>
                </a:tc>
                <a:tc>
                  <a:txBody>
                    <a:bodyPr/>
                    <a:lstStyle/>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Mean Dislocation</a:t>
                      </a:r>
                    </a:p>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(m)</a:t>
                      </a:r>
                    </a:p>
                  </a:txBody>
                  <a:tcPr marL="68580" marR="68580" marT="0" marB="0"/>
                </a:tc>
                <a:tc>
                  <a:txBody>
                    <a:bodyPr/>
                    <a:lstStyle/>
                    <a:p>
                      <a:pPr marL="381635" marR="21590" indent="-360680" algn="l" defTabSz="914400" rtl="0" eaLnBrk="1" latinLnBrk="0" hangingPunct="1">
                        <a:spcAft>
                          <a:spcPts val="0"/>
                        </a:spcAft>
                        <a:tabLst>
                          <a:tab pos="-68580" algn="l"/>
                        </a:tabLst>
                      </a:pPr>
                      <a:r>
                        <a:rPr lang="en-US" sz="1050" b="1" kern="1200" dirty="0">
                          <a:solidFill>
                            <a:schemeClr val="lt1"/>
                          </a:solidFill>
                          <a:effectLst/>
                          <a:latin typeface="+mn-lt"/>
                          <a:ea typeface="+mn-ea"/>
                          <a:cs typeface="+mn-cs"/>
                        </a:rPr>
                        <a:t>Slip</a:t>
                      </a:r>
                    </a:p>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a:t>
                      </a:r>
                      <a:r>
                        <a:rPr lang="en-US" sz="1050" b="1" kern="1200" dirty="0" err="1">
                          <a:solidFill>
                            <a:schemeClr val="lt1"/>
                          </a:solidFill>
                          <a:effectLst/>
                          <a:latin typeface="+mn-lt"/>
                          <a:ea typeface="+mn-ea"/>
                          <a:cs typeface="+mn-cs"/>
                        </a:rPr>
                        <a:t>Deg</a:t>
                      </a:r>
                      <a:r>
                        <a:rPr lang="en-US" sz="1050" b="1" kern="1200" dirty="0">
                          <a:solidFill>
                            <a:schemeClr val="lt1"/>
                          </a:solidFill>
                          <a:effectLst/>
                          <a:latin typeface="+mn-lt"/>
                          <a:ea typeface="+mn-ea"/>
                          <a:cs typeface="+mn-cs"/>
                        </a:rPr>
                        <a:t>)</a:t>
                      </a:r>
                    </a:p>
                  </a:txBody>
                  <a:tcPr marL="68580" marR="68580" marT="0" marB="0"/>
                </a:tc>
                <a:tc>
                  <a:txBody>
                    <a:bodyPr/>
                    <a:lstStyle/>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Dip</a:t>
                      </a:r>
                    </a:p>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a:t>
                      </a:r>
                      <a:r>
                        <a:rPr lang="en-US" sz="1050" b="1" kern="1200" dirty="0" err="1">
                          <a:solidFill>
                            <a:schemeClr val="lt1"/>
                          </a:solidFill>
                          <a:effectLst/>
                          <a:latin typeface="+mn-lt"/>
                          <a:ea typeface="+mn-ea"/>
                          <a:cs typeface="+mn-cs"/>
                        </a:rPr>
                        <a:t>Deg</a:t>
                      </a:r>
                      <a:r>
                        <a:rPr lang="en-US" sz="1050" b="1" kern="1200" dirty="0">
                          <a:solidFill>
                            <a:schemeClr val="lt1"/>
                          </a:solidFill>
                          <a:effectLst/>
                          <a:latin typeface="+mn-lt"/>
                          <a:ea typeface="+mn-ea"/>
                          <a:cs typeface="+mn-cs"/>
                        </a:rPr>
                        <a:t>)</a:t>
                      </a:r>
                    </a:p>
                  </a:txBody>
                  <a:tcPr marL="68580" marR="68580" marT="0" marB="0"/>
                </a:tc>
                <a:tc>
                  <a:txBody>
                    <a:bodyPr/>
                    <a:lstStyle/>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Strike</a:t>
                      </a:r>
                    </a:p>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a:t>
                      </a:r>
                      <a:r>
                        <a:rPr lang="en-US" sz="1050" b="1" kern="1200" dirty="0" err="1" smtClean="0">
                          <a:solidFill>
                            <a:schemeClr val="lt1"/>
                          </a:solidFill>
                          <a:effectLst/>
                          <a:latin typeface="+mn-lt"/>
                          <a:ea typeface="+mn-ea"/>
                          <a:cs typeface="+mn-cs"/>
                        </a:rPr>
                        <a:t>Deg</a:t>
                      </a:r>
                      <a:r>
                        <a:rPr lang="en-US" sz="1050" b="1" kern="1200" dirty="0" smtClean="0">
                          <a:solidFill>
                            <a:schemeClr val="lt1"/>
                          </a:solidFill>
                          <a:effectLst/>
                          <a:latin typeface="+mn-lt"/>
                          <a:ea typeface="+mn-ea"/>
                          <a:cs typeface="+mn-cs"/>
                        </a:rPr>
                        <a:t>)</a:t>
                      </a:r>
                      <a:endParaRPr lang="en-US" sz="1050" b="1" kern="1200" dirty="0">
                        <a:solidFill>
                          <a:schemeClr val="lt1"/>
                        </a:solidFill>
                        <a:effectLst/>
                        <a:latin typeface="+mn-lt"/>
                        <a:ea typeface="+mn-ea"/>
                        <a:cs typeface="+mn-cs"/>
                      </a:endParaRPr>
                    </a:p>
                  </a:txBody>
                  <a:tcPr marL="68580" marR="68580" marT="0" marB="0"/>
                </a:tc>
              </a:tr>
              <a:tr h="200025">
                <a:tc>
                  <a:txBody>
                    <a:bodyPr/>
                    <a:lstStyle/>
                    <a:p>
                      <a:pPr indent="73025" algn="ctr" rtl="1">
                        <a:spcAft>
                          <a:spcPts val="0"/>
                        </a:spcAft>
                      </a:pPr>
                      <a:r>
                        <a:rPr lang="en-US" sz="1000" b="1" dirty="0" smtClean="0">
                          <a:effectLst/>
                        </a:rPr>
                        <a:t>8.8</a:t>
                      </a:r>
                      <a:endParaRPr lang="en-US" sz="900" b="1" dirty="0">
                        <a:solidFill>
                          <a:srgbClr val="000000"/>
                        </a:solidFill>
                        <a:effectLst/>
                        <a:latin typeface="Times New Roman"/>
                        <a:ea typeface="Calibri"/>
                        <a:cs typeface="B Lotus"/>
                      </a:endParaRPr>
                    </a:p>
                  </a:txBody>
                  <a:tcPr marL="68580" marR="68580" marT="0" marB="0"/>
                </a:tc>
                <a:tc>
                  <a:txBody>
                    <a:bodyPr/>
                    <a:lstStyle/>
                    <a:p>
                      <a:pPr indent="180340" algn="ctr" rtl="1">
                        <a:spcAft>
                          <a:spcPts val="0"/>
                        </a:spcAft>
                      </a:pPr>
                      <a:r>
                        <a:rPr lang="en-US" sz="1000" b="1" dirty="0" smtClean="0">
                          <a:effectLst/>
                        </a:rPr>
                        <a:t>500</a:t>
                      </a:r>
                      <a:endParaRPr lang="en-US" sz="900" b="1" dirty="0">
                        <a:solidFill>
                          <a:srgbClr val="000000"/>
                        </a:solidFill>
                        <a:effectLst/>
                        <a:latin typeface="Times New Roman"/>
                        <a:ea typeface="Calibri"/>
                        <a:cs typeface="B Lotus"/>
                      </a:endParaRPr>
                    </a:p>
                  </a:txBody>
                  <a:tcPr marL="68580" marR="68580" marT="0" marB="0"/>
                </a:tc>
                <a:tc>
                  <a:txBody>
                    <a:bodyPr/>
                    <a:lstStyle/>
                    <a:p>
                      <a:pPr indent="180340" algn="ctr" rtl="1">
                        <a:spcAft>
                          <a:spcPts val="0"/>
                        </a:spcAft>
                      </a:pPr>
                      <a:r>
                        <a:rPr lang="en-US" sz="1000" b="1" dirty="0" smtClean="0">
                          <a:effectLst/>
                        </a:rPr>
                        <a:t>100</a:t>
                      </a:r>
                      <a:endParaRPr lang="en-US" sz="900" b="1" dirty="0">
                        <a:solidFill>
                          <a:srgbClr val="000000"/>
                        </a:solidFill>
                        <a:effectLst/>
                        <a:latin typeface="Times New Roman"/>
                        <a:ea typeface="Calibri"/>
                        <a:cs typeface="B Lotus"/>
                      </a:endParaRPr>
                    </a:p>
                  </a:txBody>
                  <a:tcPr marL="68580" marR="68580" marT="0" marB="0"/>
                </a:tc>
                <a:tc>
                  <a:txBody>
                    <a:bodyPr/>
                    <a:lstStyle/>
                    <a:p>
                      <a:pPr marL="0" indent="180340" algn="ctr" defTabSz="914400" rtl="1" eaLnBrk="1" latinLnBrk="0" hangingPunct="1">
                        <a:spcAft>
                          <a:spcPts val="0"/>
                        </a:spcAft>
                      </a:pPr>
                      <a:r>
                        <a:rPr lang="en-US" sz="1000" b="1" kern="1200" dirty="0" smtClean="0">
                          <a:solidFill>
                            <a:schemeClr val="dk1"/>
                          </a:solidFill>
                          <a:effectLst/>
                          <a:latin typeface="+mn-lt"/>
                          <a:ea typeface="+mn-ea"/>
                          <a:cs typeface="+mn-cs"/>
                        </a:rPr>
                        <a:t>13</a:t>
                      </a:r>
                      <a:endParaRPr lang="en-US" sz="1000" b="1" kern="1200" dirty="0">
                        <a:solidFill>
                          <a:schemeClr val="dk1"/>
                        </a:solidFill>
                        <a:effectLst/>
                        <a:latin typeface="+mn-lt"/>
                        <a:ea typeface="+mn-ea"/>
                        <a:cs typeface="+mn-cs"/>
                      </a:endParaRPr>
                    </a:p>
                  </a:txBody>
                  <a:tcPr marL="68580" marR="68580" marT="0" marB="0"/>
                </a:tc>
                <a:tc>
                  <a:txBody>
                    <a:bodyPr/>
                    <a:lstStyle/>
                    <a:p>
                      <a:pPr indent="180340" algn="ctr" rtl="1">
                        <a:spcAft>
                          <a:spcPts val="0"/>
                        </a:spcAft>
                      </a:pPr>
                      <a:r>
                        <a:rPr lang="en-US" sz="1000" b="1" kern="1200" dirty="0" smtClean="0">
                          <a:solidFill>
                            <a:schemeClr val="dk1"/>
                          </a:solidFill>
                          <a:effectLst/>
                          <a:latin typeface="+mn-lt"/>
                          <a:ea typeface="+mn-ea"/>
                          <a:cs typeface="+mn-cs"/>
                        </a:rPr>
                        <a:t>25</a:t>
                      </a:r>
                      <a:endParaRPr lang="en-US" sz="1000" b="1" kern="1200" dirty="0">
                        <a:solidFill>
                          <a:schemeClr val="dk1"/>
                        </a:solidFill>
                        <a:effectLst/>
                        <a:latin typeface="+mn-lt"/>
                        <a:ea typeface="+mn-ea"/>
                        <a:cs typeface="+mn-cs"/>
                      </a:endParaRPr>
                    </a:p>
                  </a:txBody>
                  <a:tcPr marL="68580" marR="68580" marT="0" marB="0"/>
                </a:tc>
                <a:tc>
                  <a:txBody>
                    <a:bodyPr/>
                    <a:lstStyle/>
                    <a:p>
                      <a:pPr indent="180340" algn="ctr" rtl="1">
                        <a:spcAft>
                          <a:spcPts val="0"/>
                        </a:spcAft>
                      </a:pPr>
                      <a:r>
                        <a:rPr lang="en-US" sz="1000" b="1" dirty="0" smtClean="0">
                          <a:effectLst/>
                        </a:rPr>
                        <a:t>7</a:t>
                      </a:r>
                      <a:endParaRPr lang="en-US" sz="900" b="1" dirty="0">
                        <a:solidFill>
                          <a:srgbClr val="000000"/>
                        </a:solidFill>
                        <a:effectLst/>
                        <a:latin typeface="Times New Roman"/>
                        <a:ea typeface="Calibri"/>
                        <a:cs typeface="B Lotus"/>
                      </a:endParaRPr>
                    </a:p>
                  </a:txBody>
                  <a:tcPr marL="68580" marR="68580" marT="0" marB="0"/>
                </a:tc>
                <a:tc>
                  <a:txBody>
                    <a:bodyPr/>
                    <a:lstStyle/>
                    <a:p>
                      <a:pPr indent="180340" algn="ctr" rtl="1">
                        <a:spcAft>
                          <a:spcPts val="0"/>
                        </a:spcAft>
                      </a:pPr>
                      <a:r>
                        <a:rPr lang="en-US" sz="1000" b="1" dirty="0" smtClean="0">
                          <a:effectLst/>
                        </a:rPr>
                        <a:t>90</a:t>
                      </a:r>
                      <a:endParaRPr lang="en-US" sz="900" b="1" dirty="0">
                        <a:solidFill>
                          <a:srgbClr val="000000"/>
                        </a:solidFill>
                        <a:effectLst/>
                        <a:latin typeface="Times New Roman"/>
                        <a:ea typeface="Calibri"/>
                        <a:cs typeface="B Lotus"/>
                      </a:endParaRPr>
                    </a:p>
                  </a:txBody>
                  <a:tcPr marL="68580" marR="68580" marT="0" marB="0"/>
                </a:tc>
                <a:tc>
                  <a:txBody>
                    <a:bodyPr/>
                    <a:lstStyle/>
                    <a:p>
                      <a:pPr indent="21590" algn="ctr" rtl="1">
                        <a:spcAft>
                          <a:spcPts val="0"/>
                        </a:spcAft>
                      </a:pPr>
                      <a:r>
                        <a:rPr lang="en-US" sz="1000" b="1" dirty="0" smtClean="0">
                          <a:effectLst/>
                        </a:rPr>
                        <a:t>265</a:t>
                      </a:r>
                      <a:endParaRPr lang="en-US" sz="900" b="1" dirty="0">
                        <a:solidFill>
                          <a:srgbClr val="000000"/>
                        </a:solidFill>
                        <a:effectLst/>
                        <a:latin typeface="Times New Roman"/>
                        <a:ea typeface="Calibri"/>
                        <a:cs typeface="B Lotus"/>
                      </a:endParaRPr>
                    </a:p>
                  </a:txBody>
                  <a:tcPr marL="68580" marR="68580" marT="0" marB="0"/>
                </a:tc>
              </a:tr>
            </a:tbl>
          </a:graphicData>
        </a:graphic>
      </p:graphicFrame>
      <p:pic>
        <p:nvPicPr>
          <p:cNvPr id="6" name="Picture 5" descr="C:\Users\Reza_System\Desktop\cross.png"/>
          <p:cNvPicPr/>
          <p:nvPr/>
        </p:nvPicPr>
        <p:blipFill>
          <a:blip r:embed="rId2">
            <a:extLst>
              <a:ext uri="{28A0092B-C50C-407E-A947-70E740481C1C}">
                <a14:useLocalDpi xmlns:a14="http://schemas.microsoft.com/office/drawing/2010/main" val="0"/>
              </a:ext>
            </a:extLst>
          </a:blip>
          <a:srcRect/>
          <a:stretch>
            <a:fillRect/>
          </a:stretch>
        </p:blipFill>
        <p:spPr bwMode="auto">
          <a:xfrm>
            <a:off x="1143612" y="3200399"/>
            <a:ext cx="3427813" cy="2057400"/>
          </a:xfrm>
          <a:prstGeom prst="rect">
            <a:avLst/>
          </a:prstGeom>
          <a:noFill/>
          <a:ln>
            <a:noFill/>
          </a:ln>
        </p:spPr>
      </p:pic>
      <p:pic>
        <p:nvPicPr>
          <p:cNvPr id="7" name="Picture 6" descr="C:\Users\Reza_System\Desktop\cross-p.png"/>
          <p:cNvPicPr/>
          <p:nvPr/>
        </p:nvPicPr>
        <p:blipFill>
          <a:blip r:embed="rId3">
            <a:extLst>
              <a:ext uri="{28A0092B-C50C-407E-A947-70E740481C1C}">
                <a14:useLocalDpi xmlns:a14="http://schemas.microsoft.com/office/drawing/2010/main" val="0"/>
              </a:ext>
            </a:extLst>
          </a:blip>
          <a:srcRect/>
          <a:stretch>
            <a:fillRect/>
          </a:stretch>
        </p:blipFill>
        <p:spPr bwMode="auto">
          <a:xfrm>
            <a:off x="4879202" y="3408947"/>
            <a:ext cx="3826965" cy="1828800"/>
          </a:xfrm>
          <a:prstGeom prst="rect">
            <a:avLst/>
          </a:prstGeom>
          <a:noFill/>
          <a:ln>
            <a:noFill/>
          </a:ln>
        </p:spPr>
      </p:pic>
      <p:sp>
        <p:nvSpPr>
          <p:cNvPr id="8" name="TextBox 7"/>
          <p:cNvSpPr txBox="1"/>
          <p:nvPr/>
        </p:nvSpPr>
        <p:spPr>
          <a:xfrm>
            <a:off x="6792684" y="5083858"/>
            <a:ext cx="533400" cy="307777"/>
          </a:xfrm>
          <a:prstGeom prst="rect">
            <a:avLst/>
          </a:prstGeom>
          <a:noFill/>
        </p:spPr>
        <p:txBody>
          <a:bodyPr wrap="square" rtlCol="1">
            <a:spAutoFit/>
          </a:bodyPr>
          <a:lstStyle/>
          <a:p>
            <a:r>
              <a:rPr lang="en-US" sz="1400" dirty="0" smtClean="0">
                <a:latin typeface="Times" pitchFamily="18" charset="0"/>
              </a:rPr>
              <a:t>Km</a:t>
            </a:r>
            <a:endParaRPr lang="fa-IR" sz="1400" dirty="0">
              <a:latin typeface="Times" pitchFamily="18" charset="0"/>
            </a:endParaRPr>
          </a:p>
        </p:txBody>
      </p:sp>
      <p:sp>
        <p:nvSpPr>
          <p:cNvPr id="9" name="TextBox 8"/>
          <p:cNvSpPr txBox="1"/>
          <p:nvPr/>
        </p:nvSpPr>
        <p:spPr>
          <a:xfrm rot="16200000">
            <a:off x="4458614" y="4075211"/>
            <a:ext cx="533400" cy="307777"/>
          </a:xfrm>
          <a:prstGeom prst="rect">
            <a:avLst/>
          </a:prstGeom>
          <a:noFill/>
        </p:spPr>
        <p:txBody>
          <a:bodyPr wrap="square" rtlCol="1">
            <a:spAutoFit/>
          </a:bodyPr>
          <a:lstStyle/>
          <a:p>
            <a:r>
              <a:rPr lang="en-US" sz="1400" dirty="0" smtClean="0">
                <a:latin typeface="Times" pitchFamily="18" charset="0"/>
              </a:rPr>
              <a:t>M</a:t>
            </a:r>
            <a:endParaRPr lang="fa-IR" sz="1400" dirty="0">
              <a:latin typeface="Times" pitchFamily="18" charset="0"/>
            </a:endParaRPr>
          </a:p>
        </p:txBody>
      </p: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27</a:t>
            </a:fld>
            <a:endParaRPr lang="en-US"/>
          </a:p>
        </p:txBody>
      </p:sp>
      <p:sp>
        <p:nvSpPr>
          <p:cNvPr id="10" name="TextBox 9"/>
          <p:cNvSpPr txBox="1"/>
          <p:nvPr/>
        </p:nvSpPr>
        <p:spPr>
          <a:xfrm flipH="1">
            <a:off x="838200" y="1371601"/>
            <a:ext cx="83058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First </a:t>
            </a:r>
            <a:r>
              <a:rPr lang="en-US" sz="1800" dirty="0"/>
              <a:t>scenario: Propagation of </a:t>
            </a:r>
            <a:r>
              <a:rPr lang="en-US" sz="1800" dirty="0" smtClean="0"/>
              <a:t>tsunami-Earthquake magnitude:8.8 MW-Eastern </a:t>
            </a:r>
            <a:r>
              <a:rPr lang="en-US" sz="1800" dirty="0" err="1"/>
              <a:t>Makran</a:t>
            </a:r>
            <a:r>
              <a:rPr lang="en-US" sz="1800" dirty="0"/>
              <a:t> </a:t>
            </a:r>
            <a:endParaRPr lang="fa-IR" sz="1800" dirty="0"/>
          </a:p>
        </p:txBody>
      </p:sp>
      <p:sp>
        <p:nvSpPr>
          <p:cNvPr id="15"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16" name="TextBox 15"/>
          <p:cNvSpPr txBox="1"/>
          <p:nvPr/>
        </p:nvSpPr>
        <p:spPr>
          <a:xfrm>
            <a:off x="6030684" y="5486400"/>
            <a:ext cx="1524000" cy="369332"/>
          </a:xfrm>
          <a:prstGeom prst="rect">
            <a:avLst/>
          </a:prstGeom>
          <a:noFill/>
        </p:spPr>
        <p:txBody>
          <a:bodyPr wrap="square" rtlCol="1">
            <a:spAutoFit/>
          </a:bodyPr>
          <a:lstStyle/>
          <a:p>
            <a:r>
              <a:rPr lang="en-US" dirty="0">
                <a:latin typeface="Times New Roman" panose="02020603050405020304" pitchFamily="18" charset="0"/>
                <a:cs typeface="Times New Roman" panose="02020603050405020304" pitchFamily="18" charset="0"/>
              </a:rPr>
              <a:t>Section A-A</a:t>
            </a:r>
            <a:endParaRPr lang="fa-IR"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1132403" y="5478780"/>
            <a:ext cx="3431402" cy="369332"/>
          </a:xfrm>
          <a:prstGeom prst="rect">
            <a:avLst/>
          </a:prstGeom>
          <a:noFill/>
        </p:spPr>
        <p:txBody>
          <a:bodyPr wrap="square" rtlCol="1">
            <a:spAutoFit/>
          </a:bodyPr>
          <a:lstStyle/>
          <a:p>
            <a:r>
              <a:rPr lang="en-US" dirty="0">
                <a:latin typeface="Times New Roman" panose="02020603050405020304" pitchFamily="18" charset="0"/>
                <a:cs typeface="Times New Roman" panose="02020603050405020304" pitchFamily="18" charset="0"/>
              </a:rPr>
              <a:t>The initial tsunami wave profile</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8268895"/>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146905"/>
            <a:ext cx="698111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lowchart: Connector 5"/>
          <p:cNvSpPr/>
          <p:nvPr/>
        </p:nvSpPr>
        <p:spPr bwMode="auto">
          <a:xfrm>
            <a:off x="4953000" y="4280505"/>
            <a:ext cx="360000" cy="381000"/>
          </a:xfrm>
          <a:prstGeom prst="flowChartConnector">
            <a:avLst/>
          </a:prstGeom>
          <a:noFill/>
          <a:ln w="28575" cap="flat" cmpd="sng" algn="ctr">
            <a:solidFill>
              <a:srgbClr val="C00000"/>
            </a:solid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Flowchart: Connector 7"/>
          <p:cNvSpPr/>
          <p:nvPr/>
        </p:nvSpPr>
        <p:spPr bwMode="auto">
          <a:xfrm>
            <a:off x="4328755" y="4299555"/>
            <a:ext cx="360000" cy="381000"/>
          </a:xfrm>
          <a:prstGeom prst="flowChartConnector">
            <a:avLst/>
          </a:prstGeom>
          <a:noFill/>
          <a:ln w="28575" cap="flat" cmpd="sng" algn="ctr">
            <a:solidFill>
              <a:srgbClr val="C00000"/>
            </a:solid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Flowchart: Connector 8"/>
          <p:cNvSpPr/>
          <p:nvPr/>
        </p:nvSpPr>
        <p:spPr bwMode="auto">
          <a:xfrm>
            <a:off x="3810000" y="4166205"/>
            <a:ext cx="360000" cy="381000"/>
          </a:xfrm>
          <a:prstGeom prst="flowChartConnector">
            <a:avLst/>
          </a:prstGeom>
          <a:noFill/>
          <a:ln w="28575" cap="flat" cmpd="sng" algn="ctr">
            <a:solidFill>
              <a:srgbClr val="C00000"/>
            </a:solid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Flowchart: Connector 9"/>
          <p:cNvSpPr/>
          <p:nvPr/>
        </p:nvSpPr>
        <p:spPr bwMode="auto">
          <a:xfrm>
            <a:off x="1964100" y="3914953"/>
            <a:ext cx="360000" cy="381000"/>
          </a:xfrm>
          <a:prstGeom prst="flowChartConnector">
            <a:avLst/>
          </a:prstGeom>
          <a:noFill/>
          <a:ln w="28575" cap="flat" cmpd="sng" algn="ctr">
            <a:solidFill>
              <a:srgbClr val="C00000"/>
            </a:solid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TextBox 6"/>
          <p:cNvSpPr txBox="1"/>
          <p:nvPr/>
        </p:nvSpPr>
        <p:spPr>
          <a:xfrm>
            <a:off x="4772277" y="4680555"/>
            <a:ext cx="1081445" cy="369332"/>
          </a:xfrm>
          <a:prstGeom prst="rect">
            <a:avLst/>
          </a:prstGeom>
          <a:noFill/>
        </p:spPr>
        <p:txBody>
          <a:bodyPr wrap="square" rtlCol="1">
            <a:spAutoFit/>
          </a:bodyPr>
          <a:lstStyle>
            <a:defPPr>
              <a:defRPr lang="en-US"/>
            </a:defPPr>
            <a:lvl1pPr algn="ctr">
              <a:defRPr>
                <a:solidFill>
                  <a:schemeClr val="bg1"/>
                </a:solidFill>
                <a:latin typeface="Times New Roman" panose="02020603050405020304" pitchFamily="18" charset="0"/>
                <a:cs typeface="Times New Roman" panose="02020603050405020304" pitchFamily="18" charset="0"/>
              </a:defRPr>
            </a:lvl1pPr>
          </a:lstStyle>
          <a:p>
            <a:r>
              <a:rPr lang="en-US" dirty="0" err="1"/>
              <a:t>Gwadar</a:t>
            </a:r>
            <a:endParaRPr lang="fa-IR" dirty="0"/>
          </a:p>
        </p:txBody>
      </p:sp>
      <p:sp>
        <p:nvSpPr>
          <p:cNvPr id="12" name="TextBox 11"/>
          <p:cNvSpPr txBox="1"/>
          <p:nvPr/>
        </p:nvSpPr>
        <p:spPr>
          <a:xfrm>
            <a:off x="2979125" y="4515121"/>
            <a:ext cx="1416558" cy="646331"/>
          </a:xfrm>
          <a:prstGeom prst="rect">
            <a:avLst/>
          </a:prstGeom>
          <a:noFill/>
        </p:spPr>
        <p:txBody>
          <a:bodyPr wrap="square" rtlCol="1">
            <a:spAutoFit/>
          </a:bodyPr>
          <a:lstStyle/>
          <a:p>
            <a:pPr algn="ctr"/>
            <a:r>
              <a:rPr lang="en-US" dirty="0" err="1">
                <a:solidFill>
                  <a:schemeClr val="bg1"/>
                </a:solidFill>
                <a:latin typeface="Times New Roman" panose="02020603050405020304" pitchFamily="18" charset="0"/>
                <a:cs typeface="Times New Roman" panose="02020603050405020304" pitchFamily="18" charset="0"/>
              </a:rPr>
              <a:t>Chabahar</a:t>
            </a:r>
            <a:r>
              <a:rPr lang="en-US" dirty="0">
                <a:solidFill>
                  <a:schemeClr val="bg1"/>
                </a:solidFill>
                <a:latin typeface="Times New Roman" panose="02020603050405020304" pitchFamily="18" charset="0"/>
                <a:cs typeface="Times New Roman" panose="02020603050405020304" pitchFamily="18" charset="0"/>
              </a:rPr>
              <a:t> Bay </a:t>
            </a:r>
            <a:endParaRPr lang="fa-IR" dirty="0">
              <a:solidFill>
                <a:schemeClr val="bg1"/>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3923837" y="3896528"/>
            <a:ext cx="1081445" cy="369332"/>
          </a:xfrm>
          <a:prstGeom prst="rect">
            <a:avLst/>
          </a:prstGeom>
          <a:noFill/>
        </p:spPr>
        <p:txBody>
          <a:bodyPr wrap="square" rtlCol="1">
            <a:spAutoFit/>
          </a:bodyPr>
          <a:lstStyle>
            <a:defPPr>
              <a:defRPr lang="en-US"/>
            </a:defPPr>
            <a:lvl1pPr algn="ctr">
              <a:defRPr>
                <a:solidFill>
                  <a:schemeClr val="bg1"/>
                </a:solidFill>
                <a:latin typeface="Times New Roman" panose="02020603050405020304" pitchFamily="18" charset="0"/>
                <a:cs typeface="Times New Roman" panose="02020603050405020304" pitchFamily="18" charset="0"/>
              </a:defRPr>
            </a:lvl1pPr>
          </a:lstStyle>
          <a:p>
            <a:r>
              <a:rPr lang="en-US" dirty="0" err="1"/>
              <a:t>Pasni</a:t>
            </a:r>
            <a:endParaRPr lang="fa-IR" dirty="0"/>
          </a:p>
        </p:txBody>
      </p:sp>
      <p:sp>
        <p:nvSpPr>
          <p:cNvPr id="14" name="TextBox 13"/>
          <p:cNvSpPr txBox="1"/>
          <p:nvPr/>
        </p:nvSpPr>
        <p:spPr>
          <a:xfrm>
            <a:off x="1603377" y="4301638"/>
            <a:ext cx="1081445" cy="369332"/>
          </a:xfrm>
          <a:prstGeom prst="rect">
            <a:avLst/>
          </a:prstGeom>
          <a:noFill/>
        </p:spPr>
        <p:txBody>
          <a:bodyPr wrap="square" rtlCol="1">
            <a:spAutoFit/>
          </a:bodyPr>
          <a:lstStyle/>
          <a:p>
            <a:pPr algn="ctr"/>
            <a:r>
              <a:rPr lang="en-US" dirty="0" err="1" smtClean="0">
                <a:solidFill>
                  <a:schemeClr val="bg1"/>
                </a:solidFill>
                <a:latin typeface="Times New Roman" panose="02020603050405020304" pitchFamily="18" charset="0"/>
                <a:cs typeface="Times New Roman" panose="02020603050405020304" pitchFamily="18" charset="0"/>
              </a:rPr>
              <a:t>Jask</a:t>
            </a:r>
            <a:r>
              <a:rPr lang="en-US" dirty="0" smtClean="0">
                <a:solidFill>
                  <a:schemeClr val="bg1"/>
                </a:solidFill>
                <a:latin typeface="Times New Roman" panose="02020603050405020304" pitchFamily="18" charset="0"/>
                <a:cs typeface="Times New Roman" panose="02020603050405020304" pitchFamily="18" charset="0"/>
              </a:rPr>
              <a:t> Port</a:t>
            </a:r>
            <a:endParaRPr lang="fa-IR" b="1" dirty="0">
              <a:solidFill>
                <a:schemeClr val="bg1"/>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28</a:t>
            </a:fld>
            <a:endParaRPr lang="en-US"/>
          </a:p>
        </p:txBody>
      </p:sp>
      <p:sp>
        <p:nvSpPr>
          <p:cNvPr id="15"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16" name="TextBox 15"/>
          <p:cNvSpPr txBox="1"/>
          <p:nvPr/>
        </p:nvSpPr>
        <p:spPr>
          <a:xfrm flipH="1">
            <a:off x="838200" y="1371600"/>
            <a:ext cx="48768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Location of gauge </a:t>
            </a:r>
            <a:r>
              <a:rPr lang="en-US" sz="1800" dirty="0"/>
              <a:t>points </a:t>
            </a:r>
            <a:endParaRPr lang="fa-IR" sz="1800" dirty="0"/>
          </a:p>
        </p:txBody>
      </p:sp>
    </p:spTree>
    <p:extLst>
      <p:ext uri="{BB962C8B-B14F-4D97-AF65-F5344CB8AC3E}">
        <p14:creationId xmlns:p14="http://schemas.microsoft.com/office/powerpoint/2010/main" val="36467621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1000" fill="hold"/>
                                        <p:tgtEl>
                                          <p:spTgt spid="8"/>
                                        </p:tgtEl>
                                        <p:attrNameLst>
                                          <p:attrName>ppt_w</p:attrName>
                                        </p:attrNameLst>
                                      </p:cBhvr>
                                      <p:tavLst>
                                        <p:tav tm="0">
                                          <p:val>
                                            <p:fltVal val="0"/>
                                          </p:val>
                                        </p:tav>
                                        <p:tav tm="100000">
                                          <p:val>
                                            <p:strVal val="#ppt_w"/>
                                          </p:val>
                                        </p:tav>
                                      </p:tavLst>
                                    </p:anim>
                                    <p:anim calcmode="lin" valueType="num">
                                      <p:cBhvr>
                                        <p:cTn id="21" dur="1000" fill="hold"/>
                                        <p:tgtEl>
                                          <p:spTgt spid="8"/>
                                        </p:tgtEl>
                                        <p:attrNameLst>
                                          <p:attrName>ppt_h</p:attrName>
                                        </p:attrNameLst>
                                      </p:cBhvr>
                                      <p:tavLst>
                                        <p:tav tm="0">
                                          <p:val>
                                            <p:fltVal val="0"/>
                                          </p:val>
                                        </p:tav>
                                        <p:tav tm="100000">
                                          <p:val>
                                            <p:strVal val="#ppt_h"/>
                                          </p:val>
                                        </p:tav>
                                      </p:tavLst>
                                    </p:anim>
                                    <p:anim calcmode="lin" valueType="num">
                                      <p:cBhvr>
                                        <p:cTn id="22" dur="1000" fill="hold"/>
                                        <p:tgtEl>
                                          <p:spTgt spid="8"/>
                                        </p:tgtEl>
                                        <p:attrNameLst>
                                          <p:attrName>style.rotation</p:attrName>
                                        </p:attrNameLst>
                                      </p:cBhvr>
                                      <p:tavLst>
                                        <p:tav tm="0">
                                          <p:val>
                                            <p:fltVal val="90"/>
                                          </p:val>
                                        </p:tav>
                                        <p:tav tm="100000">
                                          <p:val>
                                            <p:fltVal val="0"/>
                                          </p:val>
                                        </p:tav>
                                      </p:tavLst>
                                    </p:anim>
                                    <p:animEffect transition="in" filter="fade">
                                      <p:cBhvr>
                                        <p:cTn id="23" dur="1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style.rotation</p:attrName>
                                        </p:attrNameLst>
                                      </p:cBhvr>
                                      <p:tavLst>
                                        <p:tav tm="0">
                                          <p:val>
                                            <p:fltVal val="90"/>
                                          </p:val>
                                        </p:tav>
                                        <p:tav tm="100000">
                                          <p:val>
                                            <p:fltVal val="0"/>
                                          </p:val>
                                        </p:tav>
                                      </p:tavLst>
                                    </p:anim>
                                    <p:animEffect transition="in" filter="fade">
                                      <p:cBhvr>
                                        <p:cTn id="36" dur="10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1000" fill="hold"/>
                                        <p:tgtEl>
                                          <p:spTgt spid="10"/>
                                        </p:tgtEl>
                                        <p:attrNameLst>
                                          <p:attrName>ppt_w</p:attrName>
                                        </p:attrNameLst>
                                      </p:cBhvr>
                                      <p:tavLst>
                                        <p:tav tm="0">
                                          <p:val>
                                            <p:fltVal val="0"/>
                                          </p:val>
                                        </p:tav>
                                        <p:tav tm="100000">
                                          <p:val>
                                            <p:strVal val="#ppt_w"/>
                                          </p:val>
                                        </p:tav>
                                      </p:tavLst>
                                    </p:anim>
                                    <p:anim calcmode="lin" valueType="num">
                                      <p:cBhvr>
                                        <p:cTn id="47" dur="1000" fill="hold"/>
                                        <p:tgtEl>
                                          <p:spTgt spid="10"/>
                                        </p:tgtEl>
                                        <p:attrNameLst>
                                          <p:attrName>ppt_h</p:attrName>
                                        </p:attrNameLst>
                                      </p:cBhvr>
                                      <p:tavLst>
                                        <p:tav tm="0">
                                          <p:val>
                                            <p:fltVal val="0"/>
                                          </p:val>
                                        </p:tav>
                                        <p:tav tm="100000">
                                          <p:val>
                                            <p:strVal val="#ppt_h"/>
                                          </p:val>
                                        </p:tav>
                                      </p:tavLst>
                                    </p:anim>
                                    <p:anim calcmode="lin" valueType="num">
                                      <p:cBhvr>
                                        <p:cTn id="48" dur="1000" fill="hold"/>
                                        <p:tgtEl>
                                          <p:spTgt spid="10"/>
                                        </p:tgtEl>
                                        <p:attrNameLst>
                                          <p:attrName>style.rotation</p:attrName>
                                        </p:attrNameLst>
                                      </p:cBhvr>
                                      <p:tavLst>
                                        <p:tav tm="0">
                                          <p:val>
                                            <p:fltVal val="90"/>
                                          </p:val>
                                        </p:tav>
                                        <p:tav tm="100000">
                                          <p:val>
                                            <p:fltVal val="0"/>
                                          </p:val>
                                        </p:tav>
                                      </p:tavLst>
                                    </p:anim>
                                    <p:animEffect transition="in" filter="fade">
                                      <p:cBhvr>
                                        <p:cTn id="49" dur="10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7" grpId="0"/>
      <p:bldP spid="12" grpId="0"/>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k.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99705" y="2123241"/>
            <a:ext cx="6648450" cy="4607759"/>
          </a:xfrm>
        </p:spPr>
      </p:pic>
      <p:sp>
        <p:nvSpPr>
          <p:cNvPr id="2" name="Slide Number Placeholder 1"/>
          <p:cNvSpPr>
            <a:spLocks noGrp="1"/>
          </p:cNvSpPr>
          <p:nvPr>
            <p:ph type="sldNum" sz="quarter" idx="12"/>
          </p:nvPr>
        </p:nvSpPr>
        <p:spPr/>
        <p:txBody>
          <a:bodyPr/>
          <a:lstStyle/>
          <a:p>
            <a:pPr>
              <a:defRPr/>
            </a:pPr>
            <a:fld id="{1CB13C5A-D108-44AE-9FC9-8F57B378148F}" type="slidenum">
              <a:rPr lang="en-US" smtClean="0"/>
              <a:pPr>
                <a:defRPr/>
              </a:pPr>
              <a:t>29</a:t>
            </a:fld>
            <a:endParaRPr lang="en-US"/>
          </a:p>
        </p:txBody>
      </p:sp>
      <p:sp>
        <p:nvSpPr>
          <p:cNvPr id="4" name="TextBox 3"/>
          <p:cNvSpPr txBox="1"/>
          <p:nvPr/>
        </p:nvSpPr>
        <p:spPr>
          <a:xfrm flipH="1">
            <a:off x="838200" y="1371600"/>
            <a:ext cx="672465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Tsunami Propagation Video: Eastern </a:t>
            </a:r>
            <a:r>
              <a:rPr lang="en-US" sz="1800" dirty="0" err="1" smtClean="0"/>
              <a:t>Makran</a:t>
            </a:r>
            <a:r>
              <a:rPr lang="en-US" sz="1800" dirty="0" smtClean="0"/>
              <a:t> </a:t>
            </a:r>
            <a:r>
              <a:rPr lang="en-US" sz="1800" dirty="0" err="1" smtClean="0"/>
              <a:t>Subduction</a:t>
            </a:r>
            <a:r>
              <a:rPr lang="en-US" sz="1800" dirty="0" smtClean="0"/>
              <a:t> Zone</a:t>
            </a:r>
            <a:endParaRPr lang="fa-IR" sz="1800" dirty="0"/>
          </a:p>
        </p:txBody>
      </p:sp>
      <p:sp>
        <p:nvSpPr>
          <p:cNvPr id="5"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Tree>
    <p:extLst>
      <p:ext uri="{BB962C8B-B14F-4D97-AF65-F5344CB8AC3E}">
        <p14:creationId xmlns:p14="http://schemas.microsoft.com/office/powerpoint/2010/main" val="1756394427"/>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vol="80000">
                <p:cTn id="7" fill="hold" display="0">
                  <p:stCondLst>
                    <p:cond delay="indefinite"/>
                  </p:stCondLst>
                </p:cTn>
                <p:tgtEl>
                  <p:spTgt spid="13"/>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914400" y="2743200"/>
            <a:ext cx="6328093" cy="3886200"/>
          </a:xfrm>
          <a:prstGeom prst="rect">
            <a:avLst/>
          </a:prstGeom>
          <a:noFill/>
          <a:ln>
            <a:noFill/>
          </a:ln>
        </p:spPr>
      </p:pic>
      <p:pic>
        <p:nvPicPr>
          <p:cNvPr id="5" name="Picture 4"/>
          <p:cNvPicPr/>
          <p:nvPr/>
        </p:nvPicPr>
        <p:blipFill rotWithShape="1">
          <a:blip r:embed="rId3">
            <a:extLst>
              <a:ext uri="{28A0092B-C50C-407E-A947-70E740481C1C}">
                <a14:useLocalDpi xmlns:a14="http://schemas.microsoft.com/office/drawing/2010/main" val="0"/>
              </a:ext>
            </a:extLst>
          </a:blip>
          <a:srcRect r="20281"/>
          <a:stretch/>
        </p:blipFill>
        <p:spPr bwMode="auto">
          <a:xfrm>
            <a:off x="5786437" y="2057400"/>
            <a:ext cx="1890713" cy="1560195"/>
          </a:xfrm>
          <a:prstGeom prst="rect">
            <a:avLst/>
          </a:prstGeom>
          <a:noFill/>
          <a:ln>
            <a:noFill/>
          </a:ln>
          <a:extLst>
            <a:ext uri="{53640926-AAD7-44D8-BBD7-CCE9431645EC}">
              <a14:shadowObscured xmlns:a14="http://schemas.microsoft.com/office/drawing/2010/main"/>
            </a:ext>
          </a:extLst>
        </p:spPr>
      </p:pic>
      <p:pic>
        <p:nvPicPr>
          <p:cNvPr id="6" name="Picture 5"/>
          <p:cNvPicPr/>
          <p:nvPr/>
        </p:nvPicPr>
        <p:blipFill>
          <a:blip r:embed="rId4"/>
          <a:stretch>
            <a:fillRect/>
          </a:stretch>
        </p:blipFill>
        <p:spPr>
          <a:xfrm>
            <a:off x="3886200" y="2190432"/>
            <a:ext cx="1752601" cy="1294129"/>
          </a:xfrm>
          <a:prstGeom prst="rect">
            <a:avLst/>
          </a:prstGeom>
          <a:noFill/>
          <a:ln>
            <a:noFill/>
          </a:ln>
        </p:spPr>
      </p:pic>
      <p:sp>
        <p:nvSpPr>
          <p:cNvPr id="16" name="Flowchart: Connector 15"/>
          <p:cNvSpPr/>
          <p:nvPr/>
        </p:nvSpPr>
        <p:spPr bwMode="auto">
          <a:xfrm>
            <a:off x="7346950" y="2895600"/>
            <a:ext cx="76200" cy="76200"/>
          </a:xfrm>
          <a:prstGeom prst="flowChartConnector">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Flowchart: Connector 16"/>
          <p:cNvSpPr/>
          <p:nvPr/>
        </p:nvSpPr>
        <p:spPr bwMode="auto">
          <a:xfrm>
            <a:off x="7270750" y="3048000"/>
            <a:ext cx="76200" cy="76200"/>
          </a:xfrm>
          <a:prstGeom prst="flowChartConnector">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Flowchart: Connector 17"/>
          <p:cNvSpPr/>
          <p:nvPr/>
        </p:nvSpPr>
        <p:spPr bwMode="auto">
          <a:xfrm>
            <a:off x="7131050" y="3086100"/>
            <a:ext cx="76200" cy="76200"/>
          </a:xfrm>
          <a:prstGeom prst="flowChartConnector">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Flowchart: Connector 18"/>
          <p:cNvSpPr/>
          <p:nvPr/>
        </p:nvSpPr>
        <p:spPr bwMode="auto">
          <a:xfrm>
            <a:off x="7024370" y="3124200"/>
            <a:ext cx="76200" cy="76200"/>
          </a:xfrm>
          <a:prstGeom prst="flowChartConnector">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Flowchart: Connector 19"/>
          <p:cNvSpPr/>
          <p:nvPr/>
        </p:nvSpPr>
        <p:spPr bwMode="auto">
          <a:xfrm>
            <a:off x="6878864" y="3124200"/>
            <a:ext cx="76200" cy="76200"/>
          </a:xfrm>
          <a:prstGeom prst="flowChartConnector">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Flowchart: Connector 20"/>
          <p:cNvSpPr/>
          <p:nvPr/>
        </p:nvSpPr>
        <p:spPr bwMode="auto">
          <a:xfrm>
            <a:off x="6667500" y="3048000"/>
            <a:ext cx="76200" cy="76200"/>
          </a:xfrm>
          <a:prstGeom prst="flowChartConnector">
            <a:avLst/>
          </a:prstGeom>
          <a:solidFill>
            <a:srgbClr val="7030A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9" name="Straight Arrow Connector 8"/>
          <p:cNvCxnSpPr/>
          <p:nvPr/>
        </p:nvCxnSpPr>
        <p:spPr bwMode="auto">
          <a:xfrm>
            <a:off x="2333625" y="2875915"/>
            <a:ext cx="266700" cy="607695"/>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1319212" y="3294429"/>
            <a:ext cx="2028825" cy="646331"/>
          </a:xfrm>
          <a:prstGeom prst="rect">
            <a:avLst/>
          </a:prstGeom>
          <a:noFill/>
        </p:spPr>
        <p:txBody>
          <a:bodyPr wrap="square" rtlCol="1">
            <a:spAutoFit/>
          </a:bodyPr>
          <a:lstStyle/>
          <a:p>
            <a:pPr algn="l" rtl="0"/>
            <a:r>
              <a:rPr lang="en-US" dirty="0" smtClean="0">
                <a:latin typeface="Times" pitchFamily="18" charset="0"/>
              </a:rPr>
              <a:t>9meter</a:t>
            </a:r>
          </a:p>
          <a:p>
            <a:pPr algn="l" rtl="0"/>
            <a:r>
              <a:rPr lang="en-US" dirty="0" smtClean="0">
                <a:latin typeface="Times" pitchFamily="18" charset="0"/>
              </a:rPr>
              <a:t>17minutes</a:t>
            </a:r>
            <a:endParaRPr lang="fa-IR" dirty="0">
              <a:latin typeface="Times" pitchFamily="18" charset="0"/>
            </a:endParaRPr>
          </a:p>
        </p:txBody>
      </p: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30</a:t>
            </a:fld>
            <a:endParaRPr lang="en-US"/>
          </a:p>
        </p:txBody>
      </p:sp>
      <p:sp>
        <p:nvSpPr>
          <p:cNvPr id="23"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22" name="TextBox 21"/>
          <p:cNvSpPr txBox="1"/>
          <p:nvPr/>
        </p:nvSpPr>
        <p:spPr>
          <a:xfrm flipH="1">
            <a:off x="838200" y="1371601"/>
            <a:ext cx="76962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Result of Tsunami Propagation </a:t>
            </a:r>
            <a:r>
              <a:rPr lang="en-US" sz="1800" dirty="0" smtClean="0"/>
              <a:t>- Eastern </a:t>
            </a:r>
            <a:r>
              <a:rPr lang="en-US" sz="1800" dirty="0" err="1" smtClean="0"/>
              <a:t>Makran</a:t>
            </a:r>
            <a:r>
              <a:rPr lang="en-US" sz="1800" dirty="0" smtClean="0"/>
              <a:t>: </a:t>
            </a:r>
            <a:r>
              <a:rPr lang="en-US" sz="1800" dirty="0" err="1" smtClean="0"/>
              <a:t>Gwadar</a:t>
            </a:r>
            <a:r>
              <a:rPr lang="en-US" sz="1800" dirty="0" smtClean="0"/>
              <a:t>- </a:t>
            </a:r>
            <a:r>
              <a:rPr lang="en-US" sz="1800" dirty="0"/>
              <a:t>Pakistan (8.8 MW)</a:t>
            </a:r>
          </a:p>
        </p:txBody>
      </p:sp>
    </p:spTree>
    <p:extLst>
      <p:ext uri="{BB962C8B-B14F-4D97-AF65-F5344CB8AC3E}">
        <p14:creationId xmlns:p14="http://schemas.microsoft.com/office/powerpoint/2010/main" val="3335605770"/>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131051" y="2691535"/>
            <a:ext cx="7467600" cy="3429000"/>
          </a:xfrm>
          <a:prstGeom prst="rect">
            <a:avLst/>
          </a:prstGeom>
          <a:noFill/>
          <a:ln>
            <a:noFill/>
          </a:ln>
          <a:extLst>
            <a:ext uri="{53640926-AAD7-44D8-BBD7-CCE9431645EC}">
              <a14:shadowObscured xmlns:a14="http://schemas.microsoft.com/office/drawing/2010/main"/>
            </a:ext>
          </a:extLst>
        </p:spPr>
      </p:pic>
      <p:pic>
        <p:nvPicPr>
          <p:cNvPr id="5" name="Picture 4"/>
          <p:cNvPicPr/>
          <p:nvPr/>
        </p:nvPicPr>
        <p:blipFill>
          <a:blip r:embed="rId3"/>
          <a:stretch>
            <a:fillRect/>
          </a:stretch>
        </p:blipFill>
        <p:spPr>
          <a:xfrm>
            <a:off x="6846051" y="2158134"/>
            <a:ext cx="1931670" cy="1526540"/>
          </a:xfrm>
          <a:prstGeom prst="rect">
            <a:avLst/>
          </a:prstGeom>
          <a:noFill/>
          <a:ln>
            <a:noFill/>
          </a:ln>
        </p:spPr>
      </p:pic>
      <p:pic>
        <p:nvPicPr>
          <p:cNvPr id="6" name="Picture 5"/>
          <p:cNvPicPr/>
          <p:nvPr/>
        </p:nvPicPr>
        <p:blipFill>
          <a:blip r:embed="rId4"/>
          <a:stretch>
            <a:fillRect/>
          </a:stretch>
        </p:blipFill>
        <p:spPr>
          <a:xfrm>
            <a:off x="5055351" y="2303231"/>
            <a:ext cx="1600200" cy="1206500"/>
          </a:xfrm>
          <a:prstGeom prst="rect">
            <a:avLst/>
          </a:prstGeom>
          <a:noFill/>
          <a:ln>
            <a:noFill/>
          </a:ln>
        </p:spPr>
      </p:pic>
      <p:sp>
        <p:nvSpPr>
          <p:cNvPr id="3" name="Flowchart: Connector 2"/>
          <p:cNvSpPr/>
          <p:nvPr/>
        </p:nvSpPr>
        <p:spPr bwMode="auto">
          <a:xfrm>
            <a:off x="8293851" y="3148734"/>
            <a:ext cx="76200" cy="76200"/>
          </a:xfrm>
          <a:prstGeom prst="flowChartConnector">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Flowchart: Connector 7"/>
          <p:cNvSpPr/>
          <p:nvPr/>
        </p:nvSpPr>
        <p:spPr bwMode="auto">
          <a:xfrm>
            <a:off x="8141451" y="3167784"/>
            <a:ext cx="76200" cy="76200"/>
          </a:xfrm>
          <a:prstGeom prst="flowChartConnector">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Flowchart: Connector 8"/>
          <p:cNvSpPr/>
          <p:nvPr/>
        </p:nvSpPr>
        <p:spPr bwMode="auto">
          <a:xfrm>
            <a:off x="7950951" y="3205884"/>
            <a:ext cx="76200" cy="76200"/>
          </a:xfrm>
          <a:prstGeom prst="flowChartConnector">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Flowchart: Connector 9"/>
          <p:cNvSpPr/>
          <p:nvPr/>
        </p:nvSpPr>
        <p:spPr bwMode="auto">
          <a:xfrm>
            <a:off x="7805536" y="3256684"/>
            <a:ext cx="76200" cy="76200"/>
          </a:xfrm>
          <a:prstGeom prst="flowChartConnector">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Flowchart: Connector 10"/>
          <p:cNvSpPr/>
          <p:nvPr/>
        </p:nvSpPr>
        <p:spPr bwMode="auto">
          <a:xfrm>
            <a:off x="7590815" y="3263034"/>
            <a:ext cx="76200" cy="76200"/>
          </a:xfrm>
          <a:prstGeom prst="flowChartConnector">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Flowchart: Connector 11"/>
          <p:cNvSpPr/>
          <p:nvPr/>
        </p:nvSpPr>
        <p:spPr bwMode="auto">
          <a:xfrm>
            <a:off x="7455651" y="3288434"/>
            <a:ext cx="76200" cy="76200"/>
          </a:xfrm>
          <a:prstGeom prst="flowChartConnector">
            <a:avLst/>
          </a:prstGeom>
          <a:solidFill>
            <a:srgbClr val="7030A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Flowchart: Connector 12"/>
          <p:cNvSpPr/>
          <p:nvPr/>
        </p:nvSpPr>
        <p:spPr bwMode="auto">
          <a:xfrm>
            <a:off x="7303251" y="3263034"/>
            <a:ext cx="76200" cy="76200"/>
          </a:xfrm>
          <a:prstGeom prst="flowChartConnector">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4" name="Straight Arrow Connector 13"/>
          <p:cNvCxnSpPr/>
          <p:nvPr/>
        </p:nvCxnSpPr>
        <p:spPr bwMode="auto">
          <a:xfrm>
            <a:off x="4098088" y="3243984"/>
            <a:ext cx="957263" cy="531495"/>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15" name="TextBox 14"/>
          <p:cNvSpPr txBox="1"/>
          <p:nvPr/>
        </p:nvSpPr>
        <p:spPr>
          <a:xfrm>
            <a:off x="3167019" y="2559553"/>
            <a:ext cx="2028825" cy="646331"/>
          </a:xfrm>
          <a:prstGeom prst="rect">
            <a:avLst/>
          </a:prstGeom>
          <a:noFill/>
        </p:spPr>
        <p:txBody>
          <a:bodyPr wrap="square" rtlCol="1">
            <a:spAutoFit/>
          </a:bodyPr>
          <a:lstStyle/>
          <a:p>
            <a:pPr algn="l" rtl="0"/>
            <a:r>
              <a:rPr lang="en-US" dirty="0" smtClean="0">
                <a:latin typeface="Times" pitchFamily="18" charset="0"/>
              </a:rPr>
              <a:t>4.3meter</a:t>
            </a:r>
          </a:p>
          <a:p>
            <a:pPr algn="l" rtl="0"/>
            <a:r>
              <a:rPr lang="en-US" dirty="0" smtClean="0">
                <a:latin typeface="Times" pitchFamily="18" charset="0"/>
              </a:rPr>
              <a:t>35minutes</a:t>
            </a:r>
            <a:endParaRPr lang="fa-IR" dirty="0">
              <a:latin typeface="Times" pitchFamily="18" charset="0"/>
            </a:endParaRPr>
          </a:p>
        </p:txBody>
      </p:sp>
      <p:cxnSp>
        <p:nvCxnSpPr>
          <p:cNvPr id="16" name="Straight Arrow Connector 15"/>
          <p:cNvCxnSpPr/>
          <p:nvPr/>
        </p:nvCxnSpPr>
        <p:spPr bwMode="auto">
          <a:xfrm>
            <a:off x="2693151" y="3364634"/>
            <a:ext cx="957263" cy="531495"/>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1740651" y="3326534"/>
            <a:ext cx="2028825" cy="646331"/>
          </a:xfrm>
          <a:prstGeom prst="rect">
            <a:avLst/>
          </a:prstGeom>
          <a:noFill/>
        </p:spPr>
        <p:txBody>
          <a:bodyPr wrap="square" rtlCol="1">
            <a:spAutoFit/>
          </a:bodyPr>
          <a:lstStyle/>
          <a:p>
            <a:pPr algn="l" rtl="0"/>
            <a:r>
              <a:rPr lang="en-US" dirty="0" smtClean="0">
                <a:latin typeface="Times" pitchFamily="18" charset="0"/>
              </a:rPr>
              <a:t>3.9meter</a:t>
            </a:r>
          </a:p>
          <a:p>
            <a:pPr algn="l" rtl="0"/>
            <a:r>
              <a:rPr lang="en-US" dirty="0" smtClean="0">
                <a:latin typeface="Times" pitchFamily="18" charset="0"/>
              </a:rPr>
              <a:t>22minutes</a:t>
            </a:r>
            <a:endParaRPr lang="fa-IR" dirty="0">
              <a:latin typeface="Times" pitchFamily="18" charset="0"/>
            </a:endParaRPr>
          </a:p>
        </p:txBody>
      </p:sp>
      <p:sp>
        <p:nvSpPr>
          <p:cNvPr id="18" name="Slide Number Placeholder 17"/>
          <p:cNvSpPr>
            <a:spLocks noGrp="1"/>
          </p:cNvSpPr>
          <p:nvPr>
            <p:ph type="sldNum" sz="quarter" idx="12"/>
          </p:nvPr>
        </p:nvSpPr>
        <p:spPr>
          <a:xfrm>
            <a:off x="76200" y="6248400"/>
            <a:ext cx="587375" cy="488950"/>
          </a:xfrm>
        </p:spPr>
        <p:txBody>
          <a:bodyPr/>
          <a:lstStyle/>
          <a:p>
            <a:pPr>
              <a:defRPr/>
            </a:pPr>
            <a:fld id="{1CB13C5A-D108-44AE-9FC9-8F57B378148F}" type="slidenum">
              <a:rPr lang="en-US" smtClean="0"/>
              <a:pPr>
                <a:defRPr/>
              </a:pPr>
              <a:t>31</a:t>
            </a:fld>
            <a:endParaRPr lang="en-US" dirty="0"/>
          </a:p>
        </p:txBody>
      </p:sp>
      <p:sp>
        <p:nvSpPr>
          <p:cNvPr id="21"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20" name="TextBox 19"/>
          <p:cNvSpPr txBox="1"/>
          <p:nvPr/>
        </p:nvSpPr>
        <p:spPr>
          <a:xfrm flipH="1">
            <a:off x="838198" y="1371601"/>
            <a:ext cx="8001002"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Result of Tsunami Propagation - Eastern </a:t>
            </a:r>
            <a:r>
              <a:rPr lang="en-US" sz="1800" dirty="0" err="1"/>
              <a:t>Makran</a:t>
            </a:r>
            <a:r>
              <a:rPr lang="en-US" sz="1800" dirty="0"/>
              <a:t>: </a:t>
            </a:r>
            <a:r>
              <a:rPr lang="en-US" sz="1800" dirty="0" err="1" smtClean="0"/>
              <a:t>Chabahar</a:t>
            </a:r>
            <a:r>
              <a:rPr lang="en-US" sz="1800" dirty="0" smtClean="0"/>
              <a:t> </a:t>
            </a:r>
            <a:r>
              <a:rPr lang="en-US" sz="1800" dirty="0"/>
              <a:t>Bay-Iran (8.8 MW</a:t>
            </a:r>
            <a:r>
              <a:rPr lang="en-US" sz="1800" dirty="0" smtClean="0"/>
              <a:t>)</a:t>
            </a:r>
            <a:endParaRPr lang="en-US" sz="1800" dirty="0"/>
          </a:p>
        </p:txBody>
      </p:sp>
    </p:spTree>
    <p:extLst>
      <p:ext uri="{BB962C8B-B14F-4D97-AF65-F5344CB8AC3E}">
        <p14:creationId xmlns:p14="http://schemas.microsoft.com/office/powerpoint/2010/main" val="3154103266"/>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pic>
        <p:nvPicPr>
          <p:cNvPr id="5" name="Content Placeholder 4"/>
          <p:cNvPicPr>
            <a:picLocks noGrp="1"/>
          </p:cNvPicPr>
          <p:nvPr>
            <p:ph idx="1"/>
          </p:nvPr>
        </p:nvPicPr>
        <p:blipFill>
          <a:blip r:embed="rId2"/>
          <a:stretch>
            <a:fillRect/>
          </a:stretch>
        </p:blipFill>
        <p:spPr>
          <a:xfrm>
            <a:off x="1066800" y="2225087"/>
            <a:ext cx="6781800" cy="4478104"/>
          </a:xfrm>
          <a:prstGeom prst="rect">
            <a:avLst/>
          </a:prstGeom>
          <a:noFill/>
          <a:ln>
            <a:noFill/>
          </a:ln>
        </p:spPr>
      </p:pic>
      <p:pic>
        <p:nvPicPr>
          <p:cNvPr id="6" name="Picture 5"/>
          <p:cNvPicPr/>
          <p:nvPr/>
        </p:nvPicPr>
        <p:blipFill rotWithShape="1">
          <a:blip r:embed="rId3"/>
          <a:srcRect t="15152" r="20759" b="5723"/>
          <a:stretch/>
        </p:blipFill>
        <p:spPr bwMode="auto">
          <a:xfrm>
            <a:off x="6858000" y="1993127"/>
            <a:ext cx="1768929" cy="1411146"/>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rotWithShape="1">
          <a:blip r:embed="rId4"/>
          <a:srcRect l="14163" t="6118" b="11435"/>
          <a:stretch/>
        </p:blipFill>
        <p:spPr bwMode="auto">
          <a:xfrm>
            <a:off x="5105400" y="1993126"/>
            <a:ext cx="1600200" cy="1411147"/>
          </a:xfrm>
          <a:prstGeom prst="rect">
            <a:avLst/>
          </a:prstGeom>
          <a:noFill/>
          <a:ln>
            <a:noFill/>
          </a:ln>
          <a:extLst>
            <a:ext uri="{53640926-AAD7-44D8-BBD7-CCE9431645EC}">
              <a14:shadowObscured xmlns:a14="http://schemas.microsoft.com/office/drawing/2010/main"/>
            </a:ext>
          </a:extLst>
        </p:spPr>
      </p:pic>
      <p:sp>
        <p:nvSpPr>
          <p:cNvPr id="8" name="Flowchart: Connector 7"/>
          <p:cNvSpPr/>
          <p:nvPr/>
        </p:nvSpPr>
        <p:spPr bwMode="auto">
          <a:xfrm>
            <a:off x="7717064" y="2526527"/>
            <a:ext cx="76200" cy="76200"/>
          </a:xfrm>
          <a:prstGeom prst="flowChartConnector">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Flowchart: Connector 8"/>
          <p:cNvSpPr/>
          <p:nvPr/>
        </p:nvSpPr>
        <p:spPr bwMode="auto">
          <a:xfrm>
            <a:off x="7816850" y="2692349"/>
            <a:ext cx="76200" cy="76200"/>
          </a:xfrm>
          <a:prstGeom prst="flowChartConnector">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Flowchart: Connector 9"/>
          <p:cNvSpPr/>
          <p:nvPr/>
        </p:nvSpPr>
        <p:spPr bwMode="auto">
          <a:xfrm>
            <a:off x="7893050" y="2831327"/>
            <a:ext cx="76200" cy="76200"/>
          </a:xfrm>
          <a:prstGeom prst="flowChartConnector">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Flowchart: Connector 10"/>
          <p:cNvSpPr/>
          <p:nvPr/>
        </p:nvSpPr>
        <p:spPr bwMode="auto">
          <a:xfrm>
            <a:off x="7823835" y="3009127"/>
            <a:ext cx="76200" cy="76200"/>
          </a:xfrm>
          <a:prstGeom prst="flowChartConnector">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Flowchart: Connector 11"/>
          <p:cNvSpPr/>
          <p:nvPr/>
        </p:nvSpPr>
        <p:spPr bwMode="auto">
          <a:xfrm>
            <a:off x="7640864" y="3009127"/>
            <a:ext cx="76200" cy="76200"/>
          </a:xfrm>
          <a:prstGeom prst="flowChartConnector">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Flowchart: Connector 12"/>
          <p:cNvSpPr/>
          <p:nvPr/>
        </p:nvSpPr>
        <p:spPr bwMode="auto">
          <a:xfrm>
            <a:off x="7391400" y="2977377"/>
            <a:ext cx="76200" cy="76200"/>
          </a:xfrm>
          <a:prstGeom prst="flowChartConnector">
            <a:avLst/>
          </a:prstGeom>
          <a:solidFill>
            <a:srgbClr val="7030A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4" name="Straight Arrow Connector 13"/>
          <p:cNvCxnSpPr/>
          <p:nvPr/>
        </p:nvCxnSpPr>
        <p:spPr bwMode="auto">
          <a:xfrm>
            <a:off x="3657600" y="2526527"/>
            <a:ext cx="647700" cy="558800"/>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15" name="TextBox 14"/>
          <p:cNvSpPr txBox="1"/>
          <p:nvPr/>
        </p:nvSpPr>
        <p:spPr>
          <a:xfrm>
            <a:off x="2743200" y="3085327"/>
            <a:ext cx="2028825" cy="646331"/>
          </a:xfrm>
          <a:prstGeom prst="rect">
            <a:avLst/>
          </a:prstGeom>
          <a:noFill/>
        </p:spPr>
        <p:txBody>
          <a:bodyPr wrap="square" rtlCol="1">
            <a:spAutoFit/>
          </a:bodyPr>
          <a:lstStyle/>
          <a:p>
            <a:pPr algn="l" rtl="0"/>
            <a:r>
              <a:rPr lang="en-US" dirty="0" smtClean="0">
                <a:latin typeface="Times" pitchFamily="18" charset="0"/>
              </a:rPr>
              <a:t>7meter</a:t>
            </a:r>
          </a:p>
          <a:p>
            <a:pPr algn="l" rtl="0"/>
            <a:r>
              <a:rPr lang="en-US" dirty="0" smtClean="0">
                <a:latin typeface="Times" pitchFamily="18" charset="0"/>
              </a:rPr>
              <a:t>32minutes</a:t>
            </a:r>
            <a:endParaRPr lang="fa-IR" dirty="0">
              <a:latin typeface="Times" pitchFamily="18" charset="0"/>
            </a:endParaRPr>
          </a:p>
        </p:txBody>
      </p: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32</a:t>
            </a:fld>
            <a:endParaRPr lang="en-US"/>
          </a:p>
        </p:txBody>
      </p:sp>
      <p:sp>
        <p:nvSpPr>
          <p:cNvPr id="17" name="TextBox 16"/>
          <p:cNvSpPr txBox="1"/>
          <p:nvPr/>
        </p:nvSpPr>
        <p:spPr>
          <a:xfrm flipH="1">
            <a:off x="838200" y="1371601"/>
            <a:ext cx="73914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Result of Tsunami Propagation - Eastern </a:t>
            </a:r>
            <a:r>
              <a:rPr lang="en-US" sz="1800" dirty="0" err="1"/>
              <a:t>Makran</a:t>
            </a:r>
            <a:r>
              <a:rPr lang="en-US" sz="1800" dirty="0"/>
              <a:t>: </a:t>
            </a:r>
            <a:r>
              <a:rPr lang="en-US" sz="1800" dirty="0" err="1" smtClean="0"/>
              <a:t>Pasni</a:t>
            </a:r>
            <a:r>
              <a:rPr lang="en-US" sz="1800" dirty="0"/>
              <a:t>-Pakistan (8.8 MW</a:t>
            </a:r>
            <a:r>
              <a:rPr lang="en-US" sz="1800" dirty="0" smtClean="0"/>
              <a:t>)</a:t>
            </a:r>
            <a:endParaRPr lang="en-US" sz="1800" dirty="0"/>
          </a:p>
        </p:txBody>
      </p:sp>
    </p:spTree>
    <p:extLst>
      <p:ext uri="{BB962C8B-B14F-4D97-AF65-F5344CB8AC3E}">
        <p14:creationId xmlns:p14="http://schemas.microsoft.com/office/powerpoint/2010/main" val="1182316554"/>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4600" y="2286000"/>
            <a:ext cx="7315200" cy="3724275"/>
          </a:xfrm>
        </p:spPr>
        <p:txBody>
          <a:bodyPr/>
          <a:lstStyle/>
          <a:p>
            <a:endParaRPr lang="fa-IR"/>
          </a:p>
        </p:txBody>
      </p:sp>
      <p:pic>
        <p:nvPicPr>
          <p:cNvPr id="4" name="Picture 3"/>
          <p:cNvPicPr/>
          <p:nvPr/>
        </p:nvPicPr>
        <p:blipFill>
          <a:blip r:embed="rId3"/>
          <a:stretch>
            <a:fillRect/>
          </a:stretch>
        </p:blipFill>
        <p:spPr>
          <a:xfrm>
            <a:off x="1397000" y="2209800"/>
            <a:ext cx="7315200" cy="4171950"/>
          </a:xfrm>
          <a:prstGeom prst="rect">
            <a:avLst/>
          </a:prstGeom>
          <a:noFill/>
          <a:ln>
            <a:noFill/>
          </a:ln>
        </p:spPr>
      </p:pic>
      <p:pic>
        <p:nvPicPr>
          <p:cNvPr id="5" name="Picture 4"/>
          <p:cNvPicPr/>
          <p:nvPr/>
        </p:nvPicPr>
        <p:blipFill>
          <a:blip r:embed="rId4"/>
          <a:stretch>
            <a:fillRect/>
          </a:stretch>
        </p:blipFill>
        <p:spPr>
          <a:xfrm>
            <a:off x="6807200" y="2076450"/>
            <a:ext cx="1955800" cy="1428750"/>
          </a:xfrm>
          <a:prstGeom prst="rect">
            <a:avLst/>
          </a:prstGeom>
          <a:noFill/>
          <a:ln>
            <a:noFill/>
          </a:ln>
        </p:spPr>
      </p:pic>
      <p:pic>
        <p:nvPicPr>
          <p:cNvPr id="6" name="Picture 5"/>
          <p:cNvPicPr/>
          <p:nvPr/>
        </p:nvPicPr>
        <p:blipFill rotWithShape="1">
          <a:blip r:embed="rId5"/>
          <a:srcRect t="8544" b="10127"/>
          <a:stretch/>
        </p:blipFill>
        <p:spPr bwMode="auto">
          <a:xfrm>
            <a:off x="4908232" y="2076450"/>
            <a:ext cx="1664335" cy="1428750"/>
          </a:xfrm>
          <a:prstGeom prst="rect">
            <a:avLst/>
          </a:prstGeom>
          <a:noFill/>
          <a:ln>
            <a:noFill/>
          </a:ln>
          <a:extLst>
            <a:ext uri="{53640926-AAD7-44D8-BBD7-CCE9431645EC}">
              <a14:shadowObscured xmlns:a14="http://schemas.microsoft.com/office/drawing/2010/main"/>
            </a:ext>
          </a:extLst>
        </p:spPr>
      </p:pic>
      <p:sp>
        <p:nvSpPr>
          <p:cNvPr id="8" name="Flowchart: Connector 7"/>
          <p:cNvSpPr/>
          <p:nvPr/>
        </p:nvSpPr>
        <p:spPr bwMode="auto">
          <a:xfrm>
            <a:off x="7868285" y="2752725"/>
            <a:ext cx="76200" cy="76200"/>
          </a:xfrm>
          <a:prstGeom prst="flowChartConnector">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Flowchart: Connector 8"/>
          <p:cNvSpPr/>
          <p:nvPr/>
        </p:nvSpPr>
        <p:spPr bwMode="auto">
          <a:xfrm>
            <a:off x="7729764" y="2895600"/>
            <a:ext cx="76200" cy="76200"/>
          </a:xfrm>
          <a:prstGeom prst="flowChartConnector">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Flowchart: Connector 9"/>
          <p:cNvSpPr/>
          <p:nvPr/>
        </p:nvSpPr>
        <p:spPr bwMode="auto">
          <a:xfrm>
            <a:off x="7615464" y="2971800"/>
            <a:ext cx="76200" cy="76200"/>
          </a:xfrm>
          <a:prstGeom prst="flowChartConnector">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Flowchart: Connector 10"/>
          <p:cNvSpPr/>
          <p:nvPr/>
        </p:nvSpPr>
        <p:spPr bwMode="auto">
          <a:xfrm>
            <a:off x="7416800" y="2933700"/>
            <a:ext cx="76200" cy="76200"/>
          </a:xfrm>
          <a:prstGeom prst="flowChartConnector">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Flowchart: Connector 11"/>
          <p:cNvSpPr/>
          <p:nvPr/>
        </p:nvSpPr>
        <p:spPr bwMode="auto">
          <a:xfrm>
            <a:off x="7416800" y="2740025"/>
            <a:ext cx="76200" cy="76200"/>
          </a:xfrm>
          <a:prstGeom prst="flowChartConnector">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3" name="Straight Arrow Connector 12"/>
          <p:cNvCxnSpPr/>
          <p:nvPr/>
        </p:nvCxnSpPr>
        <p:spPr bwMode="auto">
          <a:xfrm>
            <a:off x="7288212" y="3657600"/>
            <a:ext cx="574902" cy="417195"/>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14" name="TextBox 13"/>
          <p:cNvSpPr txBox="1"/>
          <p:nvPr/>
        </p:nvSpPr>
        <p:spPr>
          <a:xfrm>
            <a:off x="6273800" y="3751629"/>
            <a:ext cx="2028825" cy="646331"/>
          </a:xfrm>
          <a:prstGeom prst="rect">
            <a:avLst/>
          </a:prstGeom>
          <a:noFill/>
        </p:spPr>
        <p:txBody>
          <a:bodyPr wrap="square" rtlCol="1">
            <a:spAutoFit/>
          </a:bodyPr>
          <a:lstStyle/>
          <a:p>
            <a:pPr algn="l" rtl="0"/>
            <a:r>
              <a:rPr lang="en-US" dirty="0" smtClean="0">
                <a:latin typeface="Times" pitchFamily="18" charset="0"/>
              </a:rPr>
              <a:t>0.8meter</a:t>
            </a:r>
          </a:p>
          <a:p>
            <a:pPr algn="l" rtl="0"/>
            <a:r>
              <a:rPr lang="en-US" dirty="0" smtClean="0">
                <a:latin typeface="Times" pitchFamily="18" charset="0"/>
              </a:rPr>
              <a:t>60minutes</a:t>
            </a:r>
            <a:endParaRPr lang="fa-IR" dirty="0">
              <a:latin typeface="Times" pitchFamily="18" charset="0"/>
            </a:endParaRPr>
          </a:p>
        </p:txBody>
      </p:sp>
      <p:sp>
        <p:nvSpPr>
          <p:cNvPr id="15" name="Slide Number Placeholder 14"/>
          <p:cNvSpPr>
            <a:spLocks noGrp="1"/>
          </p:cNvSpPr>
          <p:nvPr>
            <p:ph type="sldNum" sz="quarter" idx="12"/>
          </p:nvPr>
        </p:nvSpPr>
        <p:spPr>
          <a:xfrm>
            <a:off x="76200" y="6242050"/>
            <a:ext cx="587375" cy="488950"/>
          </a:xfrm>
        </p:spPr>
        <p:txBody>
          <a:bodyPr/>
          <a:lstStyle/>
          <a:p>
            <a:pPr>
              <a:defRPr/>
            </a:pPr>
            <a:fld id="{1CB13C5A-D108-44AE-9FC9-8F57B378148F}" type="slidenum">
              <a:rPr lang="en-US" smtClean="0"/>
              <a:pPr>
                <a:defRPr/>
              </a:pPr>
              <a:t>33</a:t>
            </a:fld>
            <a:endParaRPr lang="en-US" dirty="0"/>
          </a:p>
        </p:txBody>
      </p:sp>
      <p:sp>
        <p:nvSpPr>
          <p:cNvPr id="17"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18" name="TextBox 17"/>
          <p:cNvSpPr txBox="1"/>
          <p:nvPr/>
        </p:nvSpPr>
        <p:spPr>
          <a:xfrm flipH="1">
            <a:off x="838200" y="1371601"/>
            <a:ext cx="75438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Result of Tsunami Propagation - Eastern </a:t>
            </a:r>
            <a:r>
              <a:rPr lang="en-US" sz="1800" dirty="0" err="1"/>
              <a:t>Makran</a:t>
            </a:r>
            <a:r>
              <a:rPr lang="en-US" sz="1800" dirty="0"/>
              <a:t>: </a:t>
            </a:r>
            <a:r>
              <a:rPr lang="en-US" sz="1800" dirty="0" err="1" smtClean="0"/>
              <a:t>Jask</a:t>
            </a:r>
            <a:r>
              <a:rPr lang="en-US" sz="1800" dirty="0" smtClean="0"/>
              <a:t> Port- </a:t>
            </a:r>
            <a:r>
              <a:rPr lang="en-US" sz="1800" dirty="0"/>
              <a:t>Iran (8.8 MW</a:t>
            </a:r>
            <a:r>
              <a:rPr lang="en-US" sz="1800" dirty="0" smtClean="0"/>
              <a:t>)</a:t>
            </a:r>
            <a:endParaRPr lang="en-US" sz="1800" dirty="0"/>
          </a:p>
        </p:txBody>
      </p:sp>
    </p:spTree>
    <p:extLst>
      <p:ext uri="{BB962C8B-B14F-4D97-AF65-F5344CB8AC3E}">
        <p14:creationId xmlns:p14="http://schemas.microsoft.com/office/powerpoint/2010/main" val="3552561795"/>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59682408"/>
              </p:ext>
            </p:extLst>
          </p:nvPr>
        </p:nvGraphicFramePr>
        <p:xfrm>
          <a:off x="970628" y="2162145"/>
          <a:ext cx="7391399" cy="962055"/>
        </p:xfrm>
        <a:graphic>
          <a:graphicData uri="http://schemas.openxmlformats.org/drawingml/2006/table">
            <a:tbl>
              <a:tblPr firstRow="1" firstCol="1" bandRow="1">
                <a:tableStyleId>{5C22544A-7EE6-4342-B048-85BDC9FD1C3A}</a:tableStyleId>
              </a:tblPr>
              <a:tblGrid>
                <a:gridCol w="990599"/>
                <a:gridCol w="685800"/>
                <a:gridCol w="762000"/>
                <a:gridCol w="762000"/>
                <a:gridCol w="1295400"/>
                <a:gridCol w="914400"/>
                <a:gridCol w="990600"/>
                <a:gridCol w="990600"/>
              </a:tblGrid>
              <a:tr h="711200">
                <a:tc>
                  <a:txBody>
                    <a:bodyPr/>
                    <a:lstStyle/>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Magnitude</a:t>
                      </a:r>
                    </a:p>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(Mw)</a:t>
                      </a:r>
                    </a:p>
                  </a:txBody>
                  <a:tcPr marL="68580" marR="68580" marT="0" marB="0"/>
                </a:tc>
                <a:tc>
                  <a:txBody>
                    <a:bodyPr/>
                    <a:lstStyle/>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Length</a:t>
                      </a:r>
                    </a:p>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a:t>
                      </a:r>
                      <a:r>
                        <a:rPr lang="en-US" sz="1050" b="1" kern="1200" dirty="0">
                          <a:solidFill>
                            <a:schemeClr val="lt1"/>
                          </a:solidFill>
                          <a:effectLst/>
                          <a:latin typeface="+mn-lt"/>
                          <a:ea typeface="+mn-ea"/>
                          <a:cs typeface="+mn-cs"/>
                        </a:rPr>
                        <a:t>km)</a:t>
                      </a:r>
                    </a:p>
                  </a:txBody>
                  <a:tcPr marL="68580" marR="68580" marT="0" marB="0"/>
                </a:tc>
                <a:tc>
                  <a:txBody>
                    <a:bodyPr/>
                    <a:lstStyle/>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Width</a:t>
                      </a:r>
                    </a:p>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(Km)</a:t>
                      </a:r>
                    </a:p>
                  </a:txBody>
                  <a:tcPr marL="68580" marR="68580" marT="0" marB="0"/>
                </a:tc>
                <a:tc>
                  <a:txBody>
                    <a:bodyPr/>
                    <a:lstStyle/>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Depth</a:t>
                      </a:r>
                    </a:p>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(Km)</a:t>
                      </a:r>
                    </a:p>
                  </a:txBody>
                  <a:tcPr marL="68580" marR="68580" marT="0" marB="0"/>
                </a:tc>
                <a:tc>
                  <a:txBody>
                    <a:bodyPr/>
                    <a:lstStyle/>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Mean Dislocation</a:t>
                      </a:r>
                    </a:p>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(m)</a:t>
                      </a:r>
                    </a:p>
                  </a:txBody>
                  <a:tcPr marL="68580" marR="68580" marT="0" marB="0"/>
                </a:tc>
                <a:tc>
                  <a:txBody>
                    <a:bodyPr/>
                    <a:lstStyle/>
                    <a:p>
                      <a:pPr marL="381635" marR="21590" indent="-360680" algn="l" defTabSz="914400" rtl="0" eaLnBrk="1" latinLnBrk="0" hangingPunct="1">
                        <a:spcAft>
                          <a:spcPts val="0"/>
                        </a:spcAft>
                        <a:tabLst>
                          <a:tab pos="-68580" algn="l"/>
                        </a:tabLst>
                      </a:pPr>
                      <a:r>
                        <a:rPr lang="en-US" sz="1050" b="1" kern="1200" dirty="0">
                          <a:solidFill>
                            <a:schemeClr val="lt1"/>
                          </a:solidFill>
                          <a:effectLst/>
                          <a:latin typeface="+mn-lt"/>
                          <a:ea typeface="+mn-ea"/>
                          <a:cs typeface="+mn-cs"/>
                        </a:rPr>
                        <a:t>Slip</a:t>
                      </a:r>
                    </a:p>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a:t>
                      </a:r>
                      <a:r>
                        <a:rPr lang="en-US" sz="1050" b="1" kern="1200" dirty="0" err="1">
                          <a:solidFill>
                            <a:schemeClr val="lt1"/>
                          </a:solidFill>
                          <a:effectLst/>
                          <a:latin typeface="+mn-lt"/>
                          <a:ea typeface="+mn-ea"/>
                          <a:cs typeface="+mn-cs"/>
                        </a:rPr>
                        <a:t>Deg</a:t>
                      </a:r>
                      <a:r>
                        <a:rPr lang="en-US" sz="1050" b="1" kern="1200" dirty="0">
                          <a:solidFill>
                            <a:schemeClr val="lt1"/>
                          </a:solidFill>
                          <a:effectLst/>
                          <a:latin typeface="+mn-lt"/>
                          <a:ea typeface="+mn-ea"/>
                          <a:cs typeface="+mn-cs"/>
                        </a:rPr>
                        <a:t>)</a:t>
                      </a:r>
                    </a:p>
                  </a:txBody>
                  <a:tcPr marL="68580" marR="68580" marT="0" marB="0"/>
                </a:tc>
                <a:tc>
                  <a:txBody>
                    <a:bodyPr/>
                    <a:lstStyle/>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Dip</a:t>
                      </a:r>
                    </a:p>
                    <a:p>
                      <a:pPr marL="381635" marR="21590" indent="-360680" algn="l" defTabSz="914400" rtl="0" eaLnBrk="1" latinLnBrk="0" hangingPunct="1">
                        <a:spcAft>
                          <a:spcPts val="0"/>
                        </a:spcAft>
                      </a:pPr>
                      <a:r>
                        <a:rPr lang="en-US" sz="1050" b="1" kern="1200" dirty="0">
                          <a:solidFill>
                            <a:schemeClr val="lt1"/>
                          </a:solidFill>
                          <a:effectLst/>
                          <a:latin typeface="+mn-lt"/>
                          <a:ea typeface="+mn-ea"/>
                          <a:cs typeface="+mn-cs"/>
                        </a:rPr>
                        <a:t>(</a:t>
                      </a:r>
                      <a:r>
                        <a:rPr lang="en-US" sz="1050" b="1" kern="1200" dirty="0" err="1">
                          <a:solidFill>
                            <a:schemeClr val="lt1"/>
                          </a:solidFill>
                          <a:effectLst/>
                          <a:latin typeface="+mn-lt"/>
                          <a:ea typeface="+mn-ea"/>
                          <a:cs typeface="+mn-cs"/>
                        </a:rPr>
                        <a:t>Deg</a:t>
                      </a:r>
                      <a:r>
                        <a:rPr lang="en-US" sz="1050" b="1" kern="1200" dirty="0">
                          <a:solidFill>
                            <a:schemeClr val="lt1"/>
                          </a:solidFill>
                          <a:effectLst/>
                          <a:latin typeface="+mn-lt"/>
                          <a:ea typeface="+mn-ea"/>
                          <a:cs typeface="+mn-cs"/>
                        </a:rPr>
                        <a:t>)</a:t>
                      </a:r>
                    </a:p>
                  </a:txBody>
                  <a:tcPr marL="68580" marR="68580" marT="0" marB="0"/>
                </a:tc>
                <a:tc>
                  <a:txBody>
                    <a:bodyPr/>
                    <a:lstStyle/>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Strike</a:t>
                      </a:r>
                    </a:p>
                    <a:p>
                      <a:pPr marL="381635" marR="21590" indent="-360680" algn="l" defTabSz="914400" rtl="0" eaLnBrk="1" latinLnBrk="0" hangingPunct="1">
                        <a:spcAft>
                          <a:spcPts val="0"/>
                        </a:spcAft>
                      </a:pPr>
                      <a:r>
                        <a:rPr lang="en-US" sz="1050" b="1" kern="1200" dirty="0" smtClean="0">
                          <a:solidFill>
                            <a:schemeClr val="lt1"/>
                          </a:solidFill>
                          <a:effectLst/>
                          <a:latin typeface="+mn-lt"/>
                          <a:ea typeface="+mn-ea"/>
                          <a:cs typeface="+mn-cs"/>
                        </a:rPr>
                        <a:t>(</a:t>
                      </a:r>
                      <a:r>
                        <a:rPr lang="en-US" sz="1050" b="1" kern="1200" dirty="0" err="1" smtClean="0">
                          <a:solidFill>
                            <a:schemeClr val="lt1"/>
                          </a:solidFill>
                          <a:effectLst/>
                          <a:latin typeface="+mn-lt"/>
                          <a:ea typeface="+mn-ea"/>
                          <a:cs typeface="+mn-cs"/>
                        </a:rPr>
                        <a:t>Deg</a:t>
                      </a:r>
                      <a:r>
                        <a:rPr lang="en-US" sz="1050" b="1" kern="1200" dirty="0" smtClean="0">
                          <a:solidFill>
                            <a:schemeClr val="lt1"/>
                          </a:solidFill>
                          <a:effectLst/>
                          <a:latin typeface="+mn-lt"/>
                          <a:ea typeface="+mn-ea"/>
                          <a:cs typeface="+mn-cs"/>
                        </a:rPr>
                        <a:t>)</a:t>
                      </a:r>
                      <a:endParaRPr lang="en-US" sz="1050" b="1" kern="1200" dirty="0">
                        <a:solidFill>
                          <a:schemeClr val="lt1"/>
                        </a:solidFill>
                        <a:effectLst/>
                        <a:latin typeface="+mn-lt"/>
                        <a:ea typeface="+mn-ea"/>
                        <a:cs typeface="+mn-cs"/>
                      </a:endParaRPr>
                    </a:p>
                  </a:txBody>
                  <a:tcPr marL="68580" marR="68580" marT="0" marB="0"/>
                </a:tc>
              </a:tr>
              <a:tr h="250855">
                <a:tc>
                  <a:txBody>
                    <a:bodyPr/>
                    <a:lstStyle/>
                    <a:p>
                      <a:pPr indent="73025" algn="ctr" rtl="1">
                        <a:spcAft>
                          <a:spcPts val="0"/>
                        </a:spcAft>
                      </a:pPr>
                      <a:r>
                        <a:rPr lang="en-US" sz="1000" b="1" dirty="0" smtClean="0">
                          <a:effectLst/>
                          <a:latin typeface="Times" panose="02020603050405020304" pitchFamily="18" charset="0"/>
                          <a:cs typeface="Times" panose="02020603050405020304" pitchFamily="18" charset="0"/>
                        </a:rPr>
                        <a:t>8.5</a:t>
                      </a:r>
                      <a:endParaRPr lang="en-US" sz="1000" b="1" dirty="0">
                        <a:solidFill>
                          <a:srgbClr val="000000"/>
                        </a:solidFill>
                        <a:effectLst/>
                        <a:latin typeface="Times" panose="02020603050405020304" pitchFamily="18" charset="0"/>
                        <a:ea typeface="Calibri"/>
                        <a:cs typeface="Times" panose="02020603050405020304" pitchFamily="18" charset="0"/>
                      </a:endParaRPr>
                    </a:p>
                  </a:txBody>
                  <a:tcPr marL="68580" marR="68580" marT="0" marB="0"/>
                </a:tc>
                <a:tc>
                  <a:txBody>
                    <a:bodyPr/>
                    <a:lstStyle/>
                    <a:p>
                      <a:pPr indent="180340" algn="ctr" rtl="1">
                        <a:spcAft>
                          <a:spcPts val="0"/>
                        </a:spcAft>
                      </a:pPr>
                      <a:r>
                        <a:rPr lang="en-US" sz="1000" b="1" dirty="0" smtClean="0">
                          <a:effectLst/>
                          <a:latin typeface="Times" panose="02020603050405020304" pitchFamily="18" charset="0"/>
                          <a:cs typeface="Times" panose="02020603050405020304" pitchFamily="18" charset="0"/>
                        </a:rPr>
                        <a:t>410</a:t>
                      </a:r>
                      <a:endParaRPr lang="en-US" sz="1000" b="1" dirty="0">
                        <a:solidFill>
                          <a:srgbClr val="000000"/>
                        </a:solidFill>
                        <a:effectLst/>
                        <a:latin typeface="Times" panose="02020603050405020304" pitchFamily="18" charset="0"/>
                        <a:ea typeface="Calibri"/>
                        <a:cs typeface="Times" panose="02020603050405020304" pitchFamily="18" charset="0"/>
                      </a:endParaRPr>
                    </a:p>
                  </a:txBody>
                  <a:tcPr marL="68580" marR="68580" marT="0" marB="0"/>
                </a:tc>
                <a:tc>
                  <a:txBody>
                    <a:bodyPr/>
                    <a:lstStyle/>
                    <a:p>
                      <a:pPr indent="180340" algn="ctr" rtl="1">
                        <a:spcAft>
                          <a:spcPts val="0"/>
                        </a:spcAft>
                      </a:pPr>
                      <a:r>
                        <a:rPr lang="en-US" sz="1000" b="1" dirty="0" smtClean="0">
                          <a:effectLst/>
                          <a:latin typeface="Times" panose="02020603050405020304" pitchFamily="18" charset="0"/>
                          <a:cs typeface="Times" panose="02020603050405020304" pitchFamily="18" charset="0"/>
                        </a:rPr>
                        <a:t>49.5</a:t>
                      </a:r>
                      <a:endParaRPr lang="en-US" sz="1000" b="1" dirty="0">
                        <a:solidFill>
                          <a:srgbClr val="000000"/>
                        </a:solidFill>
                        <a:effectLst/>
                        <a:latin typeface="Times" panose="02020603050405020304" pitchFamily="18" charset="0"/>
                        <a:ea typeface="Calibri"/>
                        <a:cs typeface="Times" panose="02020603050405020304" pitchFamily="18" charset="0"/>
                      </a:endParaRPr>
                    </a:p>
                  </a:txBody>
                  <a:tcPr marL="68580" marR="68580" marT="0" marB="0"/>
                </a:tc>
                <a:tc>
                  <a:txBody>
                    <a:bodyPr/>
                    <a:lstStyle/>
                    <a:p>
                      <a:pPr indent="180340" algn="ctr" rtl="1">
                        <a:spcAft>
                          <a:spcPts val="0"/>
                        </a:spcAft>
                      </a:pPr>
                      <a:r>
                        <a:rPr lang="en-US" sz="1000" b="1" dirty="0" smtClean="0">
                          <a:solidFill>
                            <a:srgbClr val="000000"/>
                          </a:solidFill>
                          <a:effectLst/>
                          <a:latin typeface="Times" panose="02020603050405020304" pitchFamily="18" charset="0"/>
                          <a:ea typeface="Calibri"/>
                          <a:cs typeface="Times" panose="02020603050405020304" pitchFamily="18" charset="0"/>
                        </a:rPr>
                        <a:t>11</a:t>
                      </a:r>
                      <a:endParaRPr lang="en-US" sz="1000" b="1" dirty="0">
                        <a:solidFill>
                          <a:srgbClr val="000000"/>
                        </a:solidFill>
                        <a:effectLst/>
                        <a:latin typeface="Times" panose="02020603050405020304" pitchFamily="18" charset="0"/>
                        <a:ea typeface="Calibri"/>
                        <a:cs typeface="Times" panose="02020603050405020304" pitchFamily="18" charset="0"/>
                      </a:endParaRPr>
                    </a:p>
                  </a:txBody>
                  <a:tcPr marL="68580" marR="68580" marT="0" marB="0"/>
                </a:tc>
                <a:tc>
                  <a:txBody>
                    <a:bodyPr/>
                    <a:lstStyle/>
                    <a:p>
                      <a:pPr indent="180340" algn="ctr" rtl="1">
                        <a:spcAft>
                          <a:spcPts val="0"/>
                        </a:spcAft>
                      </a:pPr>
                      <a:r>
                        <a:rPr lang="en-US" sz="1000" b="1" dirty="0" smtClean="0">
                          <a:effectLst/>
                          <a:latin typeface="Times" panose="02020603050405020304" pitchFamily="18" charset="0"/>
                          <a:cs typeface="Times" panose="02020603050405020304" pitchFamily="18" charset="0"/>
                        </a:rPr>
                        <a:t>25</a:t>
                      </a:r>
                      <a:endParaRPr lang="en-US" sz="1000" b="1" dirty="0">
                        <a:solidFill>
                          <a:srgbClr val="000000"/>
                        </a:solidFill>
                        <a:effectLst/>
                        <a:latin typeface="Times" panose="02020603050405020304" pitchFamily="18" charset="0"/>
                        <a:ea typeface="Calibri"/>
                        <a:cs typeface="Times" panose="02020603050405020304" pitchFamily="18" charset="0"/>
                      </a:endParaRPr>
                    </a:p>
                  </a:txBody>
                  <a:tcPr marL="68580" marR="68580" marT="0" marB="0"/>
                </a:tc>
                <a:tc>
                  <a:txBody>
                    <a:bodyPr/>
                    <a:lstStyle/>
                    <a:p>
                      <a:pPr indent="180340" algn="ctr" rtl="1">
                        <a:spcAft>
                          <a:spcPts val="0"/>
                        </a:spcAft>
                      </a:pPr>
                      <a:r>
                        <a:rPr lang="en-US" sz="1000" b="1" dirty="0" smtClean="0">
                          <a:solidFill>
                            <a:srgbClr val="000000"/>
                          </a:solidFill>
                          <a:effectLst/>
                          <a:latin typeface="Times" panose="02020603050405020304" pitchFamily="18" charset="0"/>
                          <a:ea typeface="Calibri"/>
                          <a:cs typeface="Times" panose="02020603050405020304" pitchFamily="18" charset="0"/>
                        </a:rPr>
                        <a:t>7</a:t>
                      </a:r>
                      <a:endParaRPr lang="en-US" sz="1000" b="1" dirty="0">
                        <a:solidFill>
                          <a:srgbClr val="000000"/>
                        </a:solidFill>
                        <a:effectLst/>
                        <a:latin typeface="Times" panose="02020603050405020304" pitchFamily="18" charset="0"/>
                        <a:ea typeface="Calibri"/>
                        <a:cs typeface="Times" panose="02020603050405020304" pitchFamily="18" charset="0"/>
                      </a:endParaRPr>
                    </a:p>
                  </a:txBody>
                  <a:tcPr marL="68580" marR="68580" marT="0" marB="0"/>
                </a:tc>
                <a:tc>
                  <a:txBody>
                    <a:bodyPr/>
                    <a:lstStyle/>
                    <a:p>
                      <a:pPr indent="180340" algn="ctr" rtl="1">
                        <a:spcAft>
                          <a:spcPts val="0"/>
                        </a:spcAft>
                      </a:pPr>
                      <a:r>
                        <a:rPr lang="en-US" sz="1000" b="1" dirty="0" smtClean="0">
                          <a:effectLst/>
                          <a:latin typeface="Times" panose="02020603050405020304" pitchFamily="18" charset="0"/>
                          <a:cs typeface="Times" panose="02020603050405020304" pitchFamily="18" charset="0"/>
                        </a:rPr>
                        <a:t>90</a:t>
                      </a:r>
                      <a:endParaRPr lang="en-US" sz="1000" b="1" dirty="0">
                        <a:solidFill>
                          <a:srgbClr val="000000"/>
                        </a:solidFill>
                        <a:effectLst/>
                        <a:latin typeface="Times" panose="02020603050405020304" pitchFamily="18" charset="0"/>
                        <a:ea typeface="Calibri"/>
                        <a:cs typeface="Times" panose="02020603050405020304" pitchFamily="18" charset="0"/>
                      </a:endParaRPr>
                    </a:p>
                  </a:txBody>
                  <a:tcPr marL="68580" marR="68580" marT="0" marB="0"/>
                </a:tc>
                <a:tc>
                  <a:txBody>
                    <a:bodyPr/>
                    <a:lstStyle/>
                    <a:p>
                      <a:pPr indent="21590" algn="ctr" rtl="1">
                        <a:spcAft>
                          <a:spcPts val="0"/>
                        </a:spcAft>
                      </a:pPr>
                      <a:r>
                        <a:rPr lang="en-US" sz="1000" b="1" dirty="0" smtClean="0">
                          <a:effectLst/>
                          <a:latin typeface="Times" panose="02020603050405020304" pitchFamily="18" charset="0"/>
                          <a:cs typeface="Times" panose="02020603050405020304" pitchFamily="18" charset="0"/>
                        </a:rPr>
                        <a:t>276.5</a:t>
                      </a:r>
                      <a:endParaRPr lang="en-US" sz="1000" b="1" dirty="0">
                        <a:solidFill>
                          <a:srgbClr val="000000"/>
                        </a:solidFill>
                        <a:effectLst/>
                        <a:latin typeface="Times" panose="02020603050405020304" pitchFamily="18" charset="0"/>
                        <a:ea typeface="Calibri"/>
                        <a:cs typeface="Times" panose="02020603050405020304" pitchFamily="18" charset="0"/>
                      </a:endParaRPr>
                    </a:p>
                  </a:txBody>
                  <a:tcPr marL="68580" marR="68580" marT="0" marB="0"/>
                </a:tc>
              </a:tr>
            </a:tbl>
          </a:graphicData>
        </a:graphic>
      </p:graphicFrame>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bwMode="auto">
          <a:xfrm>
            <a:off x="786017" y="3579357"/>
            <a:ext cx="3557383" cy="2059443"/>
          </a:xfrm>
          <a:prstGeom prst="rect">
            <a:avLst/>
          </a:prstGeom>
          <a:ln>
            <a:noFill/>
          </a:ln>
          <a:extLst>
            <a:ext uri="{53640926-AAD7-44D8-BBD7-CCE9431645EC}">
              <a14:shadowObscured xmlns:a14="http://schemas.microsoft.com/office/drawing/2010/main"/>
            </a:ext>
          </a:extLst>
        </p:spPr>
      </p:pic>
      <p:pic>
        <p:nvPicPr>
          <p:cNvPr id="6" name="Picture 5" descr="C:\Users\Reza_System\Desktop\untitled.png"/>
          <p:cNvPicPr/>
          <p:nvPr/>
        </p:nvPicPr>
        <p:blipFill>
          <a:blip r:embed="rId3">
            <a:extLst>
              <a:ext uri="{28A0092B-C50C-407E-A947-70E740481C1C}">
                <a14:useLocalDpi xmlns:a14="http://schemas.microsoft.com/office/drawing/2010/main" val="0"/>
              </a:ext>
            </a:extLst>
          </a:blip>
          <a:srcRect/>
          <a:stretch>
            <a:fillRect/>
          </a:stretch>
        </p:blipFill>
        <p:spPr bwMode="auto">
          <a:xfrm>
            <a:off x="4838700" y="3426958"/>
            <a:ext cx="4076700" cy="2160395"/>
          </a:xfrm>
          <a:prstGeom prst="rect">
            <a:avLst/>
          </a:prstGeom>
          <a:noFill/>
          <a:ln>
            <a:noFill/>
          </a:ln>
        </p:spPr>
      </p:pic>
      <p:sp>
        <p:nvSpPr>
          <p:cNvPr id="3" name="TextBox 2"/>
          <p:cNvSpPr txBox="1"/>
          <p:nvPr/>
        </p:nvSpPr>
        <p:spPr>
          <a:xfrm>
            <a:off x="6705600" y="5587353"/>
            <a:ext cx="609600" cy="307777"/>
          </a:xfrm>
          <a:prstGeom prst="rect">
            <a:avLst/>
          </a:prstGeom>
          <a:noFill/>
        </p:spPr>
        <p:txBody>
          <a:bodyPr wrap="square" rtlCol="1">
            <a:spAutoFit/>
          </a:bodyPr>
          <a:lstStyle/>
          <a:p>
            <a:r>
              <a:rPr lang="en-US" sz="1400" dirty="0" smtClean="0">
                <a:latin typeface="Times" pitchFamily="18" charset="0"/>
              </a:rPr>
              <a:t>Km</a:t>
            </a:r>
            <a:endParaRPr lang="fa-IR" sz="1400" dirty="0">
              <a:latin typeface="Times" pitchFamily="18" charset="0"/>
            </a:endParaRPr>
          </a:p>
        </p:txBody>
      </p:sp>
      <p:sp>
        <p:nvSpPr>
          <p:cNvPr id="7" name="TextBox 6"/>
          <p:cNvSpPr txBox="1"/>
          <p:nvPr/>
        </p:nvSpPr>
        <p:spPr>
          <a:xfrm rot="16200000">
            <a:off x="4585835" y="4406123"/>
            <a:ext cx="468763" cy="307777"/>
          </a:xfrm>
          <a:prstGeom prst="rect">
            <a:avLst/>
          </a:prstGeom>
          <a:noFill/>
        </p:spPr>
        <p:txBody>
          <a:bodyPr wrap="square" rtlCol="1">
            <a:spAutoFit/>
          </a:bodyPr>
          <a:lstStyle/>
          <a:p>
            <a:r>
              <a:rPr lang="en-US" sz="1400" dirty="0" smtClean="0">
                <a:latin typeface="Times" pitchFamily="18" charset="0"/>
              </a:rPr>
              <a:t>M</a:t>
            </a:r>
            <a:endParaRPr lang="fa-IR" sz="1400" dirty="0">
              <a:latin typeface="Times" pitchFamily="18" charset="0"/>
            </a:endParaRPr>
          </a:p>
        </p:txBody>
      </p:sp>
      <p:sp>
        <p:nvSpPr>
          <p:cNvPr id="8" name="Slide Number Placeholder 7"/>
          <p:cNvSpPr>
            <a:spLocks noGrp="1"/>
          </p:cNvSpPr>
          <p:nvPr>
            <p:ph type="sldNum" sz="quarter" idx="12"/>
          </p:nvPr>
        </p:nvSpPr>
        <p:spPr/>
        <p:txBody>
          <a:bodyPr/>
          <a:lstStyle/>
          <a:p>
            <a:pPr>
              <a:defRPr/>
            </a:pPr>
            <a:fld id="{1CB13C5A-D108-44AE-9FC9-8F57B378148F}" type="slidenum">
              <a:rPr lang="en-US" smtClean="0"/>
              <a:pPr>
                <a:defRPr/>
              </a:pPr>
              <a:t>34</a:t>
            </a:fld>
            <a:endParaRPr lang="en-US"/>
          </a:p>
        </p:txBody>
      </p:sp>
      <p:sp>
        <p:nvSpPr>
          <p:cNvPr id="11" name="Title 3"/>
          <p:cNvSpPr txBox="1">
            <a:spLocks/>
          </p:cNvSpPr>
          <p:nvPr/>
        </p:nvSpPr>
        <p:spPr bwMode="auto">
          <a:xfrm>
            <a:off x="838200" y="1095345"/>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dirty="0" smtClean="0"/>
              <a:t/>
            </a:r>
            <a:br>
              <a:rPr lang="en-US" kern="0" dirty="0" smtClean="0"/>
            </a:br>
            <a:r>
              <a:rPr lang="en-US" kern="0" dirty="0" smtClean="0"/>
              <a:t/>
            </a:r>
            <a:br>
              <a:rPr lang="en-US" kern="0" dirty="0" smtClean="0"/>
            </a:br>
            <a:r>
              <a:rPr lang="en-US" kern="0" dirty="0" smtClean="0"/>
              <a:t>Tsunami Modeling</a:t>
            </a:r>
            <a:br>
              <a:rPr lang="en-US" kern="0" dirty="0" smtClean="0"/>
            </a:br>
            <a:r>
              <a:rPr lang="fa-IR" kern="0" dirty="0" smtClean="0"/>
              <a:t/>
            </a:r>
            <a:br>
              <a:rPr lang="fa-IR" kern="0" dirty="0" smtClean="0"/>
            </a:br>
            <a:endParaRPr lang="fa-IR" kern="0" dirty="0"/>
          </a:p>
        </p:txBody>
      </p:sp>
      <p:sp>
        <p:nvSpPr>
          <p:cNvPr id="10" name="TextBox 9"/>
          <p:cNvSpPr txBox="1"/>
          <p:nvPr/>
        </p:nvSpPr>
        <p:spPr>
          <a:xfrm flipH="1">
            <a:off x="838200" y="1371601"/>
            <a:ext cx="8305800" cy="338554"/>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600" dirty="0" smtClean="0"/>
              <a:t>Second </a:t>
            </a:r>
            <a:r>
              <a:rPr lang="en-US" sz="1600" dirty="0"/>
              <a:t>scenario: Propagation of </a:t>
            </a:r>
            <a:r>
              <a:rPr lang="en-US" sz="1600" dirty="0" smtClean="0"/>
              <a:t>tsunami-Earthquake magnitude:8.5 MW-Western </a:t>
            </a:r>
            <a:r>
              <a:rPr lang="en-US" sz="1600" dirty="0" err="1"/>
              <a:t>Makran</a:t>
            </a:r>
            <a:r>
              <a:rPr lang="en-US" sz="1600" dirty="0"/>
              <a:t> </a:t>
            </a:r>
            <a:endParaRPr lang="fa-IR" sz="1600" dirty="0"/>
          </a:p>
        </p:txBody>
      </p:sp>
      <p:sp>
        <p:nvSpPr>
          <p:cNvPr id="12" name="TextBox 11"/>
          <p:cNvSpPr txBox="1"/>
          <p:nvPr/>
        </p:nvSpPr>
        <p:spPr>
          <a:xfrm>
            <a:off x="6133207" y="5920501"/>
            <a:ext cx="1524000" cy="369332"/>
          </a:xfrm>
          <a:prstGeom prst="rect">
            <a:avLst/>
          </a:prstGeom>
          <a:noFill/>
        </p:spPr>
        <p:txBody>
          <a:bodyPr wrap="square" rtlCol="1">
            <a:spAutoFit/>
          </a:bodyPr>
          <a:lstStyle/>
          <a:p>
            <a:r>
              <a:rPr lang="en-US" dirty="0">
                <a:latin typeface="Times New Roman" panose="02020603050405020304" pitchFamily="18" charset="0"/>
                <a:cs typeface="Times New Roman" panose="02020603050405020304" pitchFamily="18" charset="0"/>
              </a:rPr>
              <a:t>Section A-A</a:t>
            </a:r>
            <a:endParaRPr lang="fa-IR"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533400" y="5920501"/>
            <a:ext cx="3431402" cy="369332"/>
          </a:xfrm>
          <a:prstGeom prst="rect">
            <a:avLst/>
          </a:prstGeom>
          <a:noFill/>
        </p:spPr>
        <p:txBody>
          <a:bodyPr wrap="square" rtlCol="1">
            <a:spAutoFit/>
          </a:bodyPr>
          <a:lstStyle/>
          <a:p>
            <a:r>
              <a:rPr lang="en-US" dirty="0">
                <a:latin typeface="Times New Roman" panose="02020603050405020304" pitchFamily="18" charset="0"/>
                <a:cs typeface="Times New Roman" panose="02020603050405020304" pitchFamily="18" charset="0"/>
              </a:rPr>
              <a:t>The initial tsunami wave profile</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1967354"/>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ha.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90600" y="2057400"/>
            <a:ext cx="6288087" cy="4358007"/>
          </a:xfrm>
        </p:spPr>
      </p:pic>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35</a:t>
            </a:fld>
            <a:endParaRPr lang="en-US"/>
          </a:p>
        </p:txBody>
      </p:sp>
      <p:sp>
        <p:nvSpPr>
          <p:cNvPr id="6"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a:t>
            </a:r>
            <a:r>
              <a:rPr lang="en-US" dirty="0" smtClean="0"/>
              <a:t>Modeling</a:t>
            </a:r>
            <a:br>
              <a:rPr lang="en-US" dirty="0" smtClean="0"/>
            </a:br>
            <a:r>
              <a:rPr lang="fa-IR" dirty="0" smtClean="0"/>
              <a:t/>
            </a:r>
            <a:br>
              <a:rPr lang="fa-IR" dirty="0" smtClean="0"/>
            </a:br>
            <a:endParaRPr lang="fa-IR" dirty="0"/>
          </a:p>
        </p:txBody>
      </p:sp>
      <p:sp>
        <p:nvSpPr>
          <p:cNvPr id="5" name="TextBox 4"/>
          <p:cNvSpPr txBox="1"/>
          <p:nvPr/>
        </p:nvSpPr>
        <p:spPr>
          <a:xfrm flipH="1">
            <a:off x="838200" y="1371600"/>
            <a:ext cx="672465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Tsunami Propagation </a:t>
            </a:r>
            <a:r>
              <a:rPr lang="en-US" sz="1800" b="1" dirty="0" smtClean="0"/>
              <a:t>Animation</a:t>
            </a:r>
            <a:r>
              <a:rPr lang="en-US" sz="1800" dirty="0" smtClean="0"/>
              <a:t>: </a:t>
            </a:r>
            <a:r>
              <a:rPr lang="en-US" sz="1800" dirty="0" smtClean="0"/>
              <a:t>Western </a:t>
            </a:r>
            <a:r>
              <a:rPr lang="en-US" sz="1800" dirty="0" err="1" smtClean="0"/>
              <a:t>Makran</a:t>
            </a:r>
            <a:r>
              <a:rPr lang="en-US" sz="1800" dirty="0" smtClean="0"/>
              <a:t> </a:t>
            </a:r>
            <a:r>
              <a:rPr lang="en-US" sz="1800" dirty="0" err="1" smtClean="0"/>
              <a:t>Subduction</a:t>
            </a:r>
            <a:r>
              <a:rPr lang="en-US" sz="1800" dirty="0" smtClean="0"/>
              <a:t> Zone</a:t>
            </a:r>
            <a:endParaRPr lang="fa-IR" sz="1800" dirty="0"/>
          </a:p>
        </p:txBody>
      </p:sp>
    </p:spTree>
    <p:extLst>
      <p:ext uri="{BB962C8B-B14F-4D97-AF65-F5344CB8AC3E}">
        <p14:creationId xmlns:p14="http://schemas.microsoft.com/office/powerpoint/2010/main" val="981660914"/>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2"/>
          <a:stretch>
            <a:fillRect/>
          </a:stretch>
        </p:blipFill>
        <p:spPr>
          <a:xfrm>
            <a:off x="762000" y="2895600"/>
            <a:ext cx="6554682" cy="3638848"/>
          </a:xfrm>
          <a:prstGeom prst="rect">
            <a:avLst/>
          </a:prstGeom>
        </p:spPr>
      </p:pic>
      <p:pic>
        <p:nvPicPr>
          <p:cNvPr id="7" name="Picture 6"/>
          <p:cNvPicPr/>
          <p:nvPr/>
        </p:nvPicPr>
        <p:blipFill>
          <a:blip r:embed="rId3"/>
          <a:stretch>
            <a:fillRect/>
          </a:stretch>
        </p:blipFill>
        <p:spPr>
          <a:xfrm>
            <a:off x="5948039" y="2247901"/>
            <a:ext cx="1976761" cy="1246064"/>
          </a:xfrm>
          <a:prstGeom prst="rect">
            <a:avLst/>
          </a:prstGeom>
          <a:noFill/>
          <a:ln>
            <a:noFill/>
          </a:ln>
        </p:spPr>
      </p:pic>
      <p:sp>
        <p:nvSpPr>
          <p:cNvPr id="8" name="Flowchart: Connector 7"/>
          <p:cNvSpPr/>
          <p:nvPr/>
        </p:nvSpPr>
        <p:spPr bwMode="auto">
          <a:xfrm>
            <a:off x="7416800" y="3105150"/>
            <a:ext cx="76200" cy="76200"/>
          </a:xfrm>
          <a:prstGeom prst="flowChartConnector">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Flowchart: Connector 8"/>
          <p:cNvSpPr/>
          <p:nvPr/>
        </p:nvSpPr>
        <p:spPr bwMode="auto">
          <a:xfrm>
            <a:off x="7308850" y="3105150"/>
            <a:ext cx="76200" cy="76200"/>
          </a:xfrm>
          <a:prstGeom prst="flowChartConnector">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Flowchart: Connector 9"/>
          <p:cNvSpPr/>
          <p:nvPr/>
        </p:nvSpPr>
        <p:spPr bwMode="auto">
          <a:xfrm>
            <a:off x="7162800" y="3105150"/>
            <a:ext cx="76200" cy="76200"/>
          </a:xfrm>
          <a:prstGeom prst="flowChartConnector">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Flowchart: Connector 10"/>
          <p:cNvSpPr/>
          <p:nvPr/>
        </p:nvSpPr>
        <p:spPr bwMode="auto">
          <a:xfrm>
            <a:off x="6916964" y="3143250"/>
            <a:ext cx="76200" cy="76200"/>
          </a:xfrm>
          <a:prstGeom prst="flowChartConnector">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Flowchart: Connector 11"/>
          <p:cNvSpPr/>
          <p:nvPr/>
        </p:nvSpPr>
        <p:spPr bwMode="auto">
          <a:xfrm>
            <a:off x="6667500" y="3149600"/>
            <a:ext cx="76200" cy="76200"/>
          </a:xfrm>
          <a:prstGeom prst="flowChartConnector">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Flowchart: Connector 12"/>
          <p:cNvSpPr/>
          <p:nvPr/>
        </p:nvSpPr>
        <p:spPr bwMode="auto">
          <a:xfrm>
            <a:off x="6553200" y="3219450"/>
            <a:ext cx="76200" cy="76200"/>
          </a:xfrm>
          <a:prstGeom prst="flowChartConnector">
            <a:avLst/>
          </a:prstGeom>
          <a:solidFill>
            <a:srgbClr val="7030A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pic>
        <p:nvPicPr>
          <p:cNvPr id="17" name="Picture 16"/>
          <p:cNvPicPr/>
          <p:nvPr/>
        </p:nvPicPr>
        <p:blipFill>
          <a:blip r:embed="rId4" cstate="print">
            <a:extLst>
              <a:ext uri="{28A0092B-C50C-407E-A947-70E740481C1C}">
                <a14:useLocalDpi xmlns:a14="http://schemas.microsoft.com/office/drawing/2010/main" val="0"/>
              </a:ext>
            </a:extLst>
          </a:blip>
          <a:stretch>
            <a:fillRect/>
          </a:stretch>
        </p:blipFill>
        <p:spPr bwMode="auto">
          <a:xfrm>
            <a:off x="704850" y="2286000"/>
            <a:ext cx="7219950" cy="4286250"/>
          </a:xfrm>
          <a:prstGeom prst="rect">
            <a:avLst/>
          </a:prstGeom>
          <a:noFill/>
          <a:ln>
            <a:noFill/>
          </a:ln>
        </p:spPr>
      </p:pic>
      <p:sp>
        <p:nvSpPr>
          <p:cNvPr id="15" name="TextBox 14"/>
          <p:cNvSpPr txBox="1"/>
          <p:nvPr/>
        </p:nvSpPr>
        <p:spPr>
          <a:xfrm>
            <a:off x="1824037" y="3329622"/>
            <a:ext cx="2028825" cy="646331"/>
          </a:xfrm>
          <a:prstGeom prst="rect">
            <a:avLst/>
          </a:prstGeom>
          <a:noFill/>
        </p:spPr>
        <p:txBody>
          <a:bodyPr wrap="square" rtlCol="1">
            <a:spAutoFit/>
          </a:bodyPr>
          <a:lstStyle/>
          <a:p>
            <a:pPr algn="l" rtl="0"/>
            <a:r>
              <a:rPr lang="en-US" dirty="0" smtClean="0">
                <a:latin typeface="Times" pitchFamily="18" charset="0"/>
              </a:rPr>
              <a:t>9meter</a:t>
            </a:r>
          </a:p>
          <a:p>
            <a:pPr algn="l" rtl="0"/>
            <a:r>
              <a:rPr lang="en-US" dirty="0" smtClean="0">
                <a:latin typeface="Times" pitchFamily="18" charset="0"/>
              </a:rPr>
              <a:t>22minutes</a:t>
            </a:r>
            <a:endParaRPr lang="fa-IR" dirty="0">
              <a:latin typeface="Times" pitchFamily="18" charset="0"/>
            </a:endParaRPr>
          </a:p>
        </p:txBody>
      </p:sp>
      <p:pic>
        <p:nvPicPr>
          <p:cNvPr id="6" name="Picture 5"/>
          <p:cNvPicPr/>
          <p:nvPr/>
        </p:nvPicPr>
        <p:blipFill>
          <a:blip r:embed="rId5"/>
          <a:stretch>
            <a:fillRect/>
          </a:stretch>
        </p:blipFill>
        <p:spPr>
          <a:xfrm>
            <a:off x="3810000" y="2286000"/>
            <a:ext cx="1987703" cy="1247775"/>
          </a:xfrm>
          <a:prstGeom prst="rect">
            <a:avLst/>
          </a:prstGeom>
          <a:noFill/>
          <a:ln>
            <a:noFill/>
          </a:ln>
        </p:spPr>
      </p:pic>
      <p:cxnSp>
        <p:nvCxnSpPr>
          <p:cNvPr id="14" name="Straight Arrow Connector 13"/>
          <p:cNvCxnSpPr/>
          <p:nvPr/>
        </p:nvCxnSpPr>
        <p:spPr bwMode="auto">
          <a:xfrm>
            <a:off x="2838450" y="3187700"/>
            <a:ext cx="266700" cy="607695"/>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36</a:t>
            </a:fld>
            <a:endParaRPr lang="en-US"/>
          </a:p>
        </p:txBody>
      </p:sp>
      <p:sp>
        <p:nvSpPr>
          <p:cNvPr id="18" name="Title 3"/>
          <p:cNvSpPr txBox="1">
            <a:spLocks/>
          </p:cNvSpPr>
          <p:nvPr/>
        </p:nvSpPr>
        <p:spPr bwMode="auto">
          <a:xfrm>
            <a:off x="838200" y="1095345"/>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smtClean="0"/>
              <a:t/>
            </a:r>
            <a:br>
              <a:rPr lang="en-US" kern="0" smtClean="0"/>
            </a:br>
            <a:r>
              <a:rPr lang="en-US" kern="0" smtClean="0"/>
              <a:t/>
            </a:r>
            <a:br>
              <a:rPr lang="en-US" kern="0" smtClean="0"/>
            </a:br>
            <a:r>
              <a:rPr lang="en-US" kern="0" smtClean="0"/>
              <a:t>Tsunami Modeling</a:t>
            </a:r>
            <a:br>
              <a:rPr lang="en-US" kern="0" smtClean="0"/>
            </a:br>
            <a:r>
              <a:rPr lang="fa-IR" kern="0" smtClean="0"/>
              <a:t/>
            </a:r>
            <a:br>
              <a:rPr lang="fa-IR" kern="0" smtClean="0"/>
            </a:br>
            <a:endParaRPr lang="fa-IR" kern="0" dirty="0"/>
          </a:p>
        </p:txBody>
      </p:sp>
      <p:sp>
        <p:nvSpPr>
          <p:cNvPr id="19" name="TextBox 18"/>
          <p:cNvSpPr txBox="1"/>
          <p:nvPr/>
        </p:nvSpPr>
        <p:spPr>
          <a:xfrm flipH="1">
            <a:off x="838197" y="1371601"/>
            <a:ext cx="7848602"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Result of Tsunami Propagation - </a:t>
            </a:r>
            <a:r>
              <a:rPr lang="en-US" sz="1800" dirty="0" smtClean="0"/>
              <a:t>Western </a:t>
            </a:r>
            <a:r>
              <a:rPr lang="en-US" sz="1800" dirty="0" err="1"/>
              <a:t>Makran</a:t>
            </a:r>
            <a:r>
              <a:rPr lang="en-US" sz="1800" dirty="0"/>
              <a:t>: </a:t>
            </a:r>
            <a:r>
              <a:rPr lang="en-US" sz="1800" dirty="0" err="1" smtClean="0"/>
              <a:t>Chabahar</a:t>
            </a:r>
            <a:r>
              <a:rPr lang="en-US" sz="1800" dirty="0" smtClean="0"/>
              <a:t> </a:t>
            </a:r>
            <a:r>
              <a:rPr lang="en-US" sz="1800" dirty="0"/>
              <a:t>Bay-Iran (</a:t>
            </a:r>
            <a:r>
              <a:rPr lang="en-US" sz="1800" dirty="0" smtClean="0"/>
              <a:t>8.5 </a:t>
            </a:r>
            <a:r>
              <a:rPr lang="en-US" sz="1800" dirty="0"/>
              <a:t>MW</a:t>
            </a:r>
            <a:r>
              <a:rPr lang="en-US" sz="1800" dirty="0" smtClean="0"/>
              <a:t>)</a:t>
            </a:r>
            <a:endParaRPr lang="en-US" sz="1800" dirty="0"/>
          </a:p>
        </p:txBody>
      </p:sp>
    </p:spTree>
    <p:extLst>
      <p:ext uri="{BB962C8B-B14F-4D97-AF65-F5344CB8AC3E}">
        <p14:creationId xmlns:p14="http://schemas.microsoft.com/office/powerpoint/2010/main" val="1791741976"/>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2"/>
          <a:stretch>
            <a:fillRect/>
          </a:stretch>
        </p:blipFill>
        <p:spPr>
          <a:xfrm>
            <a:off x="1018863" y="2743200"/>
            <a:ext cx="6677337" cy="3724275"/>
          </a:xfrm>
          <a:prstGeom prst="rect">
            <a:avLst/>
          </a:prstGeom>
        </p:spPr>
      </p:pic>
      <p:pic>
        <p:nvPicPr>
          <p:cNvPr id="6" name="Picture 5"/>
          <p:cNvPicPr/>
          <p:nvPr/>
        </p:nvPicPr>
        <p:blipFill>
          <a:blip r:embed="rId3"/>
          <a:stretch>
            <a:fillRect/>
          </a:stretch>
        </p:blipFill>
        <p:spPr>
          <a:xfrm>
            <a:off x="4444329" y="2209799"/>
            <a:ext cx="1984733" cy="1432895"/>
          </a:xfrm>
          <a:prstGeom prst="rect">
            <a:avLst/>
          </a:prstGeom>
          <a:noFill/>
          <a:ln>
            <a:noFill/>
          </a:ln>
        </p:spPr>
      </p:pic>
      <p:pic>
        <p:nvPicPr>
          <p:cNvPr id="7" name="Picture 6"/>
          <p:cNvPicPr/>
          <p:nvPr/>
        </p:nvPicPr>
        <p:blipFill rotWithShape="1">
          <a:blip r:embed="rId4">
            <a:extLst>
              <a:ext uri="{28A0092B-C50C-407E-A947-70E740481C1C}">
                <a14:useLocalDpi xmlns:a14="http://schemas.microsoft.com/office/drawing/2010/main" val="0"/>
              </a:ext>
            </a:extLst>
          </a:blip>
          <a:srcRect l="8251" r="3954"/>
          <a:stretch/>
        </p:blipFill>
        <p:spPr bwMode="auto">
          <a:xfrm>
            <a:off x="6657663" y="2173293"/>
            <a:ext cx="1957433" cy="1427157"/>
          </a:xfrm>
          <a:prstGeom prst="rect">
            <a:avLst/>
          </a:prstGeom>
          <a:noFill/>
          <a:ln>
            <a:noFill/>
          </a:ln>
          <a:extLst>
            <a:ext uri="{53640926-AAD7-44D8-BBD7-CCE9431645EC}">
              <a14:shadowObscured xmlns:a14="http://schemas.microsoft.com/office/drawing/2010/main"/>
            </a:ext>
          </a:extLst>
        </p:spPr>
      </p:pic>
      <p:sp>
        <p:nvSpPr>
          <p:cNvPr id="8" name="Flowchart: Connector 7"/>
          <p:cNvSpPr/>
          <p:nvPr/>
        </p:nvSpPr>
        <p:spPr bwMode="auto">
          <a:xfrm>
            <a:off x="8143563" y="2932596"/>
            <a:ext cx="76200" cy="76200"/>
          </a:xfrm>
          <a:prstGeom prst="flowChartConnector">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Flowchart: Connector 8"/>
          <p:cNvSpPr/>
          <p:nvPr/>
        </p:nvSpPr>
        <p:spPr bwMode="auto">
          <a:xfrm>
            <a:off x="8130863" y="3124200"/>
            <a:ext cx="76200" cy="76200"/>
          </a:xfrm>
          <a:prstGeom prst="flowChartConnector">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Flowchart: Connector 9"/>
          <p:cNvSpPr/>
          <p:nvPr/>
        </p:nvSpPr>
        <p:spPr bwMode="auto">
          <a:xfrm>
            <a:off x="7953063" y="3200400"/>
            <a:ext cx="76200" cy="76200"/>
          </a:xfrm>
          <a:prstGeom prst="flowChartConnector">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Flowchart: Connector 10"/>
          <p:cNvSpPr/>
          <p:nvPr/>
        </p:nvSpPr>
        <p:spPr bwMode="auto">
          <a:xfrm>
            <a:off x="7800663" y="3232150"/>
            <a:ext cx="76200" cy="76200"/>
          </a:xfrm>
          <a:prstGeom prst="flowChartConnector">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Flowchart: Connector 11"/>
          <p:cNvSpPr/>
          <p:nvPr/>
        </p:nvSpPr>
        <p:spPr bwMode="auto">
          <a:xfrm>
            <a:off x="7516727" y="3308350"/>
            <a:ext cx="76200" cy="76200"/>
          </a:xfrm>
          <a:prstGeom prst="flowChartConnector">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Flowchart: Connector 12"/>
          <p:cNvSpPr/>
          <p:nvPr/>
        </p:nvSpPr>
        <p:spPr bwMode="auto">
          <a:xfrm>
            <a:off x="7229163" y="3270250"/>
            <a:ext cx="76200" cy="76200"/>
          </a:xfrm>
          <a:prstGeom prst="flowChartConnector">
            <a:avLst/>
          </a:prstGeom>
          <a:solidFill>
            <a:srgbClr val="7030A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Flowchart: Connector 13"/>
          <p:cNvSpPr/>
          <p:nvPr/>
        </p:nvSpPr>
        <p:spPr bwMode="auto">
          <a:xfrm>
            <a:off x="7152963" y="3200400"/>
            <a:ext cx="76200" cy="76200"/>
          </a:xfrm>
          <a:prstGeom prst="flowChartConnector">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Flowchart: Connector 14"/>
          <p:cNvSpPr/>
          <p:nvPr/>
        </p:nvSpPr>
        <p:spPr bwMode="auto">
          <a:xfrm>
            <a:off x="7076763" y="3035300"/>
            <a:ext cx="76200" cy="76200"/>
          </a:xfrm>
          <a:prstGeom prst="flowChartConnector">
            <a:avLst/>
          </a:prstGeom>
          <a:solidFill>
            <a:srgbClr val="FFC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6" name="Straight Arrow Connector 15"/>
          <p:cNvCxnSpPr/>
          <p:nvPr/>
        </p:nvCxnSpPr>
        <p:spPr bwMode="auto">
          <a:xfrm>
            <a:off x="3076263" y="2830462"/>
            <a:ext cx="266700" cy="607695"/>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1780863" y="3384550"/>
            <a:ext cx="2028825" cy="646331"/>
          </a:xfrm>
          <a:prstGeom prst="rect">
            <a:avLst/>
          </a:prstGeom>
          <a:noFill/>
        </p:spPr>
        <p:txBody>
          <a:bodyPr wrap="square" rtlCol="1">
            <a:spAutoFit/>
          </a:bodyPr>
          <a:lstStyle/>
          <a:p>
            <a:pPr algn="l" rtl="0"/>
            <a:r>
              <a:rPr lang="en-US" dirty="0" smtClean="0">
                <a:latin typeface="Times" pitchFamily="18" charset="0"/>
              </a:rPr>
              <a:t>2.4meter</a:t>
            </a:r>
          </a:p>
          <a:p>
            <a:pPr algn="l" rtl="0"/>
            <a:r>
              <a:rPr lang="en-US" dirty="0" smtClean="0">
                <a:latin typeface="Times" pitchFamily="18" charset="0"/>
              </a:rPr>
              <a:t>22minutes</a:t>
            </a:r>
            <a:endParaRPr lang="fa-IR" dirty="0">
              <a:latin typeface="Times" pitchFamily="18" charset="0"/>
            </a:endParaRPr>
          </a:p>
        </p:txBody>
      </p: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37</a:t>
            </a:fld>
            <a:endParaRPr lang="en-US"/>
          </a:p>
        </p:txBody>
      </p:sp>
      <p:sp>
        <p:nvSpPr>
          <p:cNvPr id="19"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20" name="TextBox 19"/>
          <p:cNvSpPr txBox="1"/>
          <p:nvPr/>
        </p:nvSpPr>
        <p:spPr>
          <a:xfrm flipH="1">
            <a:off x="838200" y="1371601"/>
            <a:ext cx="76962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Result of Tsunami Propagation </a:t>
            </a:r>
            <a:r>
              <a:rPr lang="en-US" sz="1800" dirty="0" smtClean="0"/>
              <a:t>- Western </a:t>
            </a:r>
            <a:r>
              <a:rPr lang="en-US" sz="1800" dirty="0" err="1" smtClean="0"/>
              <a:t>Makran</a:t>
            </a:r>
            <a:r>
              <a:rPr lang="en-US" sz="1800" dirty="0" smtClean="0"/>
              <a:t>: </a:t>
            </a:r>
            <a:r>
              <a:rPr lang="en-US" sz="1800" dirty="0" err="1" smtClean="0"/>
              <a:t>Gwadar</a:t>
            </a:r>
            <a:r>
              <a:rPr lang="en-US" sz="1800" dirty="0" smtClean="0"/>
              <a:t>- </a:t>
            </a:r>
            <a:r>
              <a:rPr lang="en-US" sz="1800" dirty="0"/>
              <a:t>Pakistan (</a:t>
            </a:r>
            <a:r>
              <a:rPr lang="en-US" sz="1800" dirty="0" smtClean="0"/>
              <a:t>8.5 </a:t>
            </a:r>
            <a:r>
              <a:rPr lang="en-US" sz="1800" dirty="0"/>
              <a:t>MW)</a:t>
            </a:r>
          </a:p>
        </p:txBody>
      </p:sp>
    </p:spTree>
    <p:extLst>
      <p:ext uri="{BB962C8B-B14F-4D97-AF65-F5344CB8AC3E}">
        <p14:creationId xmlns:p14="http://schemas.microsoft.com/office/powerpoint/2010/main" val="1818623826"/>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2"/>
          <a:stretch>
            <a:fillRect/>
          </a:stretch>
        </p:blipFill>
        <p:spPr>
          <a:xfrm>
            <a:off x="1371600" y="2743200"/>
            <a:ext cx="6551783" cy="3724275"/>
          </a:xfrm>
          <a:prstGeom prst="rect">
            <a:avLst/>
          </a:prstGeom>
        </p:spPr>
      </p:pic>
      <p:pic>
        <p:nvPicPr>
          <p:cNvPr id="6" name="Picture 5"/>
          <p:cNvPicPr/>
          <p:nvPr/>
        </p:nvPicPr>
        <p:blipFill rotWithShape="1">
          <a:blip r:embed="rId3"/>
          <a:srcRect l="14163" t="6118" b="11435"/>
          <a:stretch/>
        </p:blipFill>
        <p:spPr bwMode="auto">
          <a:xfrm>
            <a:off x="4572000" y="2057400"/>
            <a:ext cx="1600200" cy="1411147"/>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rotWithShape="1">
          <a:blip r:embed="rId4"/>
          <a:srcRect t="15152" r="20759" b="5723"/>
          <a:stretch/>
        </p:blipFill>
        <p:spPr bwMode="auto">
          <a:xfrm>
            <a:off x="6477000" y="2057401"/>
            <a:ext cx="1581863" cy="1371600"/>
          </a:xfrm>
          <a:prstGeom prst="rect">
            <a:avLst/>
          </a:prstGeom>
          <a:noFill/>
          <a:ln>
            <a:noFill/>
          </a:ln>
          <a:extLst>
            <a:ext uri="{53640926-AAD7-44D8-BBD7-CCE9431645EC}">
              <a14:shadowObscured xmlns:a14="http://schemas.microsoft.com/office/drawing/2010/main"/>
            </a:ext>
          </a:extLst>
        </p:spPr>
      </p:pic>
      <p:sp>
        <p:nvSpPr>
          <p:cNvPr id="9" name="Flowchart: Connector 8"/>
          <p:cNvSpPr/>
          <p:nvPr/>
        </p:nvSpPr>
        <p:spPr bwMode="auto">
          <a:xfrm>
            <a:off x="7242628" y="2514600"/>
            <a:ext cx="76200" cy="76200"/>
          </a:xfrm>
          <a:prstGeom prst="flowChartConnector">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Flowchart: Connector 9"/>
          <p:cNvSpPr/>
          <p:nvPr/>
        </p:nvSpPr>
        <p:spPr bwMode="auto">
          <a:xfrm>
            <a:off x="7318828" y="2724873"/>
            <a:ext cx="76200" cy="76200"/>
          </a:xfrm>
          <a:prstGeom prst="flowChartConnector">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Flowchart: Connector 10"/>
          <p:cNvSpPr/>
          <p:nvPr/>
        </p:nvSpPr>
        <p:spPr bwMode="auto">
          <a:xfrm>
            <a:off x="7380514" y="2895600"/>
            <a:ext cx="76200" cy="76200"/>
          </a:xfrm>
          <a:prstGeom prst="flowChartConnector">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Flowchart: Connector 11"/>
          <p:cNvSpPr/>
          <p:nvPr/>
        </p:nvSpPr>
        <p:spPr bwMode="auto">
          <a:xfrm>
            <a:off x="7337878" y="3048000"/>
            <a:ext cx="76200" cy="76200"/>
          </a:xfrm>
          <a:prstGeom prst="flowChartConnector">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Flowchart: Connector 12"/>
          <p:cNvSpPr/>
          <p:nvPr/>
        </p:nvSpPr>
        <p:spPr bwMode="auto">
          <a:xfrm>
            <a:off x="7151006" y="3048000"/>
            <a:ext cx="76200" cy="76200"/>
          </a:xfrm>
          <a:prstGeom prst="flowChartConnector">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Flowchart: Connector 13"/>
          <p:cNvSpPr/>
          <p:nvPr/>
        </p:nvSpPr>
        <p:spPr bwMode="auto">
          <a:xfrm>
            <a:off x="6899728" y="3048000"/>
            <a:ext cx="76200" cy="76200"/>
          </a:xfrm>
          <a:prstGeom prst="flowChartConnector">
            <a:avLst/>
          </a:prstGeom>
          <a:solidFill>
            <a:srgbClr val="7030A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5" name="Straight Arrow Connector 14"/>
          <p:cNvCxnSpPr/>
          <p:nvPr/>
        </p:nvCxnSpPr>
        <p:spPr bwMode="auto">
          <a:xfrm>
            <a:off x="6238875" y="3086100"/>
            <a:ext cx="466725" cy="531494"/>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16" name="TextBox 15"/>
          <p:cNvSpPr txBox="1"/>
          <p:nvPr/>
        </p:nvSpPr>
        <p:spPr>
          <a:xfrm>
            <a:off x="4947103" y="3585744"/>
            <a:ext cx="2028825" cy="646331"/>
          </a:xfrm>
          <a:prstGeom prst="rect">
            <a:avLst/>
          </a:prstGeom>
          <a:noFill/>
        </p:spPr>
        <p:txBody>
          <a:bodyPr wrap="square" rtlCol="1">
            <a:spAutoFit/>
          </a:bodyPr>
          <a:lstStyle/>
          <a:p>
            <a:pPr algn="l" rtl="0"/>
            <a:r>
              <a:rPr lang="en-US" dirty="0" smtClean="0">
                <a:latin typeface="Times" pitchFamily="18" charset="0"/>
              </a:rPr>
              <a:t>0.5meter</a:t>
            </a:r>
          </a:p>
          <a:p>
            <a:pPr algn="l" rtl="0"/>
            <a:r>
              <a:rPr lang="en-US" dirty="0" smtClean="0">
                <a:latin typeface="Times" pitchFamily="18" charset="0"/>
              </a:rPr>
              <a:t>55minutes</a:t>
            </a:r>
            <a:endParaRPr lang="fa-IR" dirty="0">
              <a:latin typeface="Times" pitchFamily="18" charset="0"/>
            </a:endParaRPr>
          </a:p>
        </p:txBody>
      </p: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38</a:t>
            </a:fld>
            <a:endParaRPr lang="en-US"/>
          </a:p>
        </p:txBody>
      </p:sp>
      <p:sp>
        <p:nvSpPr>
          <p:cNvPr id="17"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18" name="TextBox 17"/>
          <p:cNvSpPr txBox="1"/>
          <p:nvPr/>
        </p:nvSpPr>
        <p:spPr>
          <a:xfrm flipH="1">
            <a:off x="838200" y="1371601"/>
            <a:ext cx="73914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Result of Tsunami Propagation - </a:t>
            </a:r>
            <a:r>
              <a:rPr lang="en-US" sz="1800" dirty="0" smtClean="0"/>
              <a:t>Western </a:t>
            </a:r>
            <a:r>
              <a:rPr lang="en-US" sz="1800" dirty="0" err="1"/>
              <a:t>Makran</a:t>
            </a:r>
            <a:r>
              <a:rPr lang="en-US" sz="1800" dirty="0"/>
              <a:t>: </a:t>
            </a:r>
            <a:r>
              <a:rPr lang="en-US" sz="1800" dirty="0" err="1" smtClean="0"/>
              <a:t>Pasni</a:t>
            </a:r>
            <a:r>
              <a:rPr lang="en-US" sz="1800" dirty="0"/>
              <a:t>-Pakistan (</a:t>
            </a:r>
            <a:r>
              <a:rPr lang="en-US" sz="1800" dirty="0" smtClean="0"/>
              <a:t>8.5 </a:t>
            </a:r>
            <a:r>
              <a:rPr lang="en-US" sz="1800" dirty="0"/>
              <a:t>MW</a:t>
            </a:r>
            <a:r>
              <a:rPr lang="en-US" sz="1800" dirty="0" smtClean="0"/>
              <a:t>)</a:t>
            </a:r>
            <a:endParaRPr lang="en-US" sz="1800" dirty="0"/>
          </a:p>
        </p:txBody>
      </p:sp>
    </p:spTree>
    <p:extLst>
      <p:ext uri="{BB962C8B-B14F-4D97-AF65-F5344CB8AC3E}">
        <p14:creationId xmlns:p14="http://schemas.microsoft.com/office/powerpoint/2010/main" val="2365181908"/>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idx="1"/>
          </p:nvPr>
        </p:nvPicPr>
        <p:blipFill>
          <a:blip r:embed="rId2"/>
          <a:stretch>
            <a:fillRect/>
          </a:stretch>
        </p:blipFill>
        <p:spPr>
          <a:xfrm>
            <a:off x="1447800" y="2819400"/>
            <a:ext cx="6671647" cy="3724275"/>
          </a:xfrm>
          <a:prstGeom prst="rect">
            <a:avLst/>
          </a:prstGeom>
        </p:spPr>
      </p:pic>
      <p:pic>
        <p:nvPicPr>
          <p:cNvPr id="6" name="Picture 5"/>
          <p:cNvPicPr/>
          <p:nvPr/>
        </p:nvPicPr>
        <p:blipFill rotWithShape="1">
          <a:blip r:embed="rId3"/>
          <a:srcRect t="8544" b="10127"/>
          <a:stretch/>
        </p:blipFill>
        <p:spPr bwMode="auto">
          <a:xfrm>
            <a:off x="5095311" y="2133600"/>
            <a:ext cx="1813560" cy="1405619"/>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a:blip r:embed="rId4"/>
          <a:stretch>
            <a:fillRect/>
          </a:stretch>
        </p:blipFill>
        <p:spPr>
          <a:xfrm>
            <a:off x="7035871" y="2147700"/>
            <a:ext cx="1844358" cy="1391519"/>
          </a:xfrm>
          <a:prstGeom prst="rect">
            <a:avLst/>
          </a:prstGeom>
          <a:noFill/>
          <a:ln>
            <a:noFill/>
          </a:ln>
        </p:spPr>
      </p:pic>
      <p:sp>
        <p:nvSpPr>
          <p:cNvPr id="8" name="Flowchart: Connector 7"/>
          <p:cNvSpPr/>
          <p:nvPr/>
        </p:nvSpPr>
        <p:spPr bwMode="auto">
          <a:xfrm>
            <a:off x="8197536" y="2729159"/>
            <a:ext cx="76200" cy="76200"/>
          </a:xfrm>
          <a:prstGeom prst="flowChartConnector">
            <a:avLst/>
          </a:prstGeom>
          <a:solidFill>
            <a:srgbClr val="00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Flowchart: Connector 8"/>
          <p:cNvSpPr/>
          <p:nvPr/>
        </p:nvSpPr>
        <p:spPr bwMode="auto">
          <a:xfrm>
            <a:off x="8051486" y="2867290"/>
            <a:ext cx="76200" cy="76200"/>
          </a:xfrm>
          <a:prstGeom prst="flowChartConnector">
            <a:avLst/>
          </a:prstGeom>
          <a:solidFill>
            <a:srgbClr val="0000FF"/>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Flowchart: Connector 9"/>
          <p:cNvSpPr/>
          <p:nvPr/>
        </p:nvSpPr>
        <p:spPr bwMode="auto">
          <a:xfrm>
            <a:off x="7945350" y="2943490"/>
            <a:ext cx="76200" cy="76200"/>
          </a:xfrm>
          <a:prstGeom prst="flowChartConnector">
            <a:avLst/>
          </a:prstGeom>
          <a:solidFill>
            <a:srgbClr val="00B05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Flowchart: Connector 10"/>
          <p:cNvSpPr/>
          <p:nvPr/>
        </p:nvSpPr>
        <p:spPr bwMode="auto">
          <a:xfrm>
            <a:off x="7856450" y="3019690"/>
            <a:ext cx="76200" cy="76200"/>
          </a:xfrm>
          <a:prstGeom prst="flowChartConnector">
            <a:avLst/>
          </a:prstGeom>
          <a:solidFill>
            <a:schemeClr val="tx2">
              <a:lumMod val="60000"/>
              <a:lumOff val="40000"/>
            </a:schemeClr>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Flowchart: Connector 11"/>
          <p:cNvSpPr/>
          <p:nvPr/>
        </p:nvSpPr>
        <p:spPr bwMode="auto">
          <a:xfrm>
            <a:off x="7699514" y="3057790"/>
            <a:ext cx="76200" cy="76200"/>
          </a:xfrm>
          <a:prstGeom prst="flowChartConnector">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Flowchart: Connector 12"/>
          <p:cNvSpPr/>
          <p:nvPr/>
        </p:nvSpPr>
        <p:spPr bwMode="auto">
          <a:xfrm>
            <a:off x="7699514" y="2905390"/>
            <a:ext cx="76200" cy="76200"/>
          </a:xfrm>
          <a:prstGeom prst="flowChartConnector">
            <a:avLst/>
          </a:prstGeom>
          <a:solidFill>
            <a:srgbClr val="7030A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Flowchart: Connector 13"/>
          <p:cNvSpPr/>
          <p:nvPr/>
        </p:nvSpPr>
        <p:spPr bwMode="auto">
          <a:xfrm>
            <a:off x="7661414" y="2735509"/>
            <a:ext cx="76200" cy="76200"/>
          </a:xfrm>
          <a:prstGeom prst="flowChartConnector">
            <a:avLst/>
          </a:prstGeom>
          <a:solidFill>
            <a:srgbClr val="FFFF00"/>
          </a:solidFill>
          <a:ln w="9525" cap="flat" cmpd="sng" algn="ctr">
            <a:noFill/>
            <a:prstDash val="solid"/>
            <a:round/>
            <a:headEnd type="none" w="med" len="med"/>
            <a:tailEnd type="none" w="med" len="med"/>
          </a:ln>
          <a:effectLst/>
          <a:extLst/>
        </p:spPr>
        <p:txBody>
          <a:bodyPr vert="horz" wrap="square" lIns="91440" tIns="45720" rIns="91440" bIns="45720" numCol="1" rtl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5" name="Straight Arrow Connector 14"/>
          <p:cNvCxnSpPr/>
          <p:nvPr/>
        </p:nvCxnSpPr>
        <p:spPr bwMode="auto">
          <a:xfrm>
            <a:off x="4743450" y="3077709"/>
            <a:ext cx="266700" cy="607695"/>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16" name="TextBox 15"/>
          <p:cNvSpPr txBox="1"/>
          <p:nvPr/>
        </p:nvSpPr>
        <p:spPr>
          <a:xfrm>
            <a:off x="3764280" y="3058390"/>
            <a:ext cx="2028825" cy="646331"/>
          </a:xfrm>
          <a:prstGeom prst="rect">
            <a:avLst/>
          </a:prstGeom>
          <a:noFill/>
        </p:spPr>
        <p:txBody>
          <a:bodyPr wrap="square" rtlCol="1">
            <a:spAutoFit/>
          </a:bodyPr>
          <a:lstStyle/>
          <a:p>
            <a:pPr algn="l" rtl="0"/>
            <a:r>
              <a:rPr lang="en-US" dirty="0" smtClean="0">
                <a:latin typeface="Times" pitchFamily="18" charset="0"/>
              </a:rPr>
              <a:t>3.4meter</a:t>
            </a:r>
          </a:p>
          <a:p>
            <a:pPr algn="l" rtl="0"/>
            <a:r>
              <a:rPr lang="en-US" dirty="0" smtClean="0">
                <a:latin typeface="Times" pitchFamily="18" charset="0"/>
              </a:rPr>
              <a:t>36minutes</a:t>
            </a:r>
            <a:endParaRPr lang="fa-IR" dirty="0">
              <a:latin typeface="Times" pitchFamily="18" charset="0"/>
            </a:endParaRPr>
          </a:p>
        </p:txBody>
      </p:sp>
      <p:sp>
        <p:nvSpPr>
          <p:cNvPr id="17" name="TextBox 16"/>
          <p:cNvSpPr txBox="1"/>
          <p:nvPr/>
        </p:nvSpPr>
        <p:spPr>
          <a:xfrm>
            <a:off x="2619375" y="3539219"/>
            <a:ext cx="2028825" cy="646331"/>
          </a:xfrm>
          <a:prstGeom prst="rect">
            <a:avLst/>
          </a:prstGeom>
          <a:noFill/>
        </p:spPr>
        <p:txBody>
          <a:bodyPr wrap="square" rtlCol="1">
            <a:spAutoFit/>
          </a:bodyPr>
          <a:lstStyle/>
          <a:p>
            <a:pPr algn="l" rtl="0"/>
            <a:r>
              <a:rPr lang="en-US" dirty="0" smtClean="0">
                <a:latin typeface="Times" pitchFamily="18" charset="0"/>
              </a:rPr>
              <a:t>2.9meter</a:t>
            </a:r>
          </a:p>
          <a:p>
            <a:pPr algn="l" rtl="0"/>
            <a:r>
              <a:rPr lang="en-US" smtClean="0">
                <a:latin typeface="Times" pitchFamily="18" charset="0"/>
              </a:rPr>
              <a:t>28minutes</a:t>
            </a:r>
            <a:endParaRPr lang="fa-IR" dirty="0">
              <a:latin typeface="Times" pitchFamily="18" charset="0"/>
            </a:endParaRPr>
          </a:p>
        </p:txBody>
      </p:sp>
      <p:cxnSp>
        <p:nvCxnSpPr>
          <p:cNvPr id="18" name="Straight Arrow Connector 17"/>
          <p:cNvCxnSpPr/>
          <p:nvPr/>
        </p:nvCxnSpPr>
        <p:spPr bwMode="auto">
          <a:xfrm>
            <a:off x="3429000" y="3552797"/>
            <a:ext cx="838200" cy="303847"/>
          </a:xfrm>
          <a:prstGeom prst="straightConnector1">
            <a:avLst/>
          </a:prstGeom>
          <a:ln w="19050">
            <a:solidFill>
              <a:srgbClr val="C00000"/>
            </a:solidFill>
            <a:headEnd type="none" w="med" len="med"/>
            <a:tailEnd type="arrow"/>
          </a:ln>
          <a:extLst/>
        </p:spPr>
        <p:style>
          <a:lnRef idx="3">
            <a:schemeClr val="accent2"/>
          </a:lnRef>
          <a:fillRef idx="0">
            <a:schemeClr val="accent2"/>
          </a:fillRef>
          <a:effectRef idx="2">
            <a:schemeClr val="accent2"/>
          </a:effectRef>
          <a:fontRef idx="minor">
            <a:schemeClr val="tx1"/>
          </a:fontRef>
        </p:style>
      </p:cxnSp>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39</a:t>
            </a:fld>
            <a:endParaRPr lang="en-US"/>
          </a:p>
        </p:txBody>
      </p:sp>
      <p:sp>
        <p:nvSpPr>
          <p:cNvPr id="20"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21" name="TextBox 20"/>
          <p:cNvSpPr txBox="1"/>
          <p:nvPr/>
        </p:nvSpPr>
        <p:spPr>
          <a:xfrm flipH="1">
            <a:off x="838200" y="1371601"/>
            <a:ext cx="75438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Result of Tsunami Propagation - Eastern </a:t>
            </a:r>
            <a:r>
              <a:rPr lang="en-US" sz="1800" dirty="0" err="1"/>
              <a:t>Makran</a:t>
            </a:r>
            <a:r>
              <a:rPr lang="en-US" sz="1800" dirty="0"/>
              <a:t>: </a:t>
            </a:r>
            <a:r>
              <a:rPr lang="en-US" sz="1800" dirty="0" err="1" smtClean="0"/>
              <a:t>Jask</a:t>
            </a:r>
            <a:r>
              <a:rPr lang="en-US" sz="1800" dirty="0" smtClean="0"/>
              <a:t> Port- </a:t>
            </a:r>
            <a:r>
              <a:rPr lang="en-US" sz="1800" dirty="0"/>
              <a:t>Iran (</a:t>
            </a:r>
            <a:r>
              <a:rPr lang="en-US" sz="1800" dirty="0" smtClean="0"/>
              <a:t>8.5 </a:t>
            </a:r>
            <a:r>
              <a:rPr lang="en-US" sz="1800" dirty="0"/>
              <a:t>MW</a:t>
            </a:r>
            <a:r>
              <a:rPr lang="en-US" sz="1800" dirty="0" smtClean="0"/>
              <a:t>)</a:t>
            </a:r>
            <a:endParaRPr lang="en-US" sz="1800" dirty="0"/>
          </a:p>
        </p:txBody>
      </p:sp>
    </p:spTree>
    <p:extLst>
      <p:ext uri="{BB962C8B-B14F-4D97-AF65-F5344CB8AC3E}">
        <p14:creationId xmlns:p14="http://schemas.microsoft.com/office/powerpoint/2010/main" val="1046823247"/>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cording1.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689893" y="2196042"/>
            <a:ext cx="6069013" cy="4046008"/>
          </a:xfrm>
        </p:spPr>
      </p:pic>
      <p:sp>
        <p:nvSpPr>
          <p:cNvPr id="3" name="Slide Number Placeholder 2"/>
          <p:cNvSpPr>
            <a:spLocks noGrp="1"/>
          </p:cNvSpPr>
          <p:nvPr>
            <p:ph type="sldNum" sz="quarter" idx="12"/>
          </p:nvPr>
        </p:nvSpPr>
        <p:spPr/>
        <p:txBody>
          <a:bodyPr/>
          <a:lstStyle/>
          <a:p>
            <a:pPr>
              <a:defRPr/>
            </a:pPr>
            <a:fld id="{1CB13C5A-D108-44AE-9FC9-8F57B378148F}" type="slidenum">
              <a:rPr lang="en-US" smtClean="0"/>
              <a:pPr>
                <a:defRPr/>
              </a:pPr>
              <a:t>40</a:t>
            </a:fld>
            <a:endParaRPr lang="en-US"/>
          </a:p>
        </p:txBody>
      </p:sp>
      <p:sp>
        <p:nvSpPr>
          <p:cNvPr id="6" name="TextBox 5"/>
          <p:cNvSpPr txBox="1"/>
          <p:nvPr/>
        </p:nvSpPr>
        <p:spPr>
          <a:xfrm flipH="1">
            <a:off x="838200" y="1371600"/>
            <a:ext cx="7772400" cy="646331"/>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Animation of Tsunami Created with MIKE Animator </a:t>
            </a:r>
          </a:p>
          <a:p>
            <a:r>
              <a:rPr lang="en-US" sz="1800" dirty="0" smtClean="0"/>
              <a:t>Western </a:t>
            </a:r>
            <a:r>
              <a:rPr lang="en-US" sz="1800" dirty="0" err="1" smtClean="0"/>
              <a:t>Makran</a:t>
            </a:r>
            <a:r>
              <a:rPr lang="en-US" sz="1800" dirty="0" smtClean="0"/>
              <a:t> </a:t>
            </a:r>
            <a:r>
              <a:rPr lang="en-US" sz="1800" dirty="0" err="1" smtClean="0"/>
              <a:t>Senario</a:t>
            </a:r>
            <a:r>
              <a:rPr lang="en-US" sz="1800" dirty="0" smtClean="0"/>
              <a:t> (8.5MW) -</a:t>
            </a:r>
            <a:r>
              <a:rPr lang="en-US" sz="1800" dirty="0" err="1" smtClean="0"/>
              <a:t>Chabahar</a:t>
            </a:r>
            <a:r>
              <a:rPr lang="en-US" sz="1800" dirty="0" smtClean="0"/>
              <a:t> Bay, Iran</a:t>
            </a:r>
            <a:endParaRPr lang="en-US" sz="1800" dirty="0"/>
          </a:p>
        </p:txBody>
      </p:sp>
      <p:sp>
        <p:nvSpPr>
          <p:cNvPr id="8" name="Title 3"/>
          <p:cNvSpPr>
            <a:spLocks noGrp="1"/>
          </p:cNvSpPr>
          <p:nvPr>
            <p:ph type="title"/>
          </p:nvPr>
        </p:nvSpPr>
        <p:spPr>
          <a:xfrm>
            <a:off x="7620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Tree>
    <p:extLst>
      <p:ext uri="{BB962C8B-B14F-4D97-AF65-F5344CB8AC3E}">
        <p14:creationId xmlns:p14="http://schemas.microsoft.com/office/powerpoint/2010/main" val="2275950406"/>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3753" y="2120766"/>
            <a:ext cx="7315200" cy="3724275"/>
          </a:xfrm>
        </p:spPr>
        <p:txBody>
          <a:bodyPr/>
          <a:lstStyle/>
          <a:p>
            <a:pPr marL="0" indent="0" algn="just" rtl="0">
              <a:buNone/>
            </a:pPr>
            <a:r>
              <a:rPr lang="en-US" sz="1600" dirty="0"/>
              <a:t>To verify tsunami modeling, two tsunami propagation scenarios – the 1945 </a:t>
            </a:r>
            <a:r>
              <a:rPr lang="en-US" sz="1600" dirty="0" err="1"/>
              <a:t>Makran</a:t>
            </a:r>
            <a:r>
              <a:rPr lang="en-US" sz="1600" dirty="0"/>
              <a:t> tsunami and the catastrophic tsunami in the east </a:t>
            </a:r>
            <a:r>
              <a:rPr lang="en-US" sz="1600" dirty="0" err="1"/>
              <a:t>Makran</a:t>
            </a:r>
            <a:r>
              <a:rPr lang="en-US" sz="1600" dirty="0"/>
              <a:t> region, studied by </a:t>
            </a:r>
            <a:r>
              <a:rPr lang="en-US" sz="1600" dirty="0" err="1"/>
              <a:t>Heydarzadeh</a:t>
            </a:r>
            <a:r>
              <a:rPr lang="en-US" sz="1600" dirty="0"/>
              <a:t> et al (2008</a:t>
            </a:r>
            <a:r>
              <a:rPr lang="en-US" sz="1600" dirty="0" smtClean="0"/>
              <a:t>) – </a:t>
            </a:r>
            <a:r>
              <a:rPr lang="en-US" sz="1600" dirty="0"/>
              <a:t>were simulated using </a:t>
            </a:r>
            <a:r>
              <a:rPr lang="en-US" sz="1600" dirty="0" smtClean="0"/>
              <a:t>primary </a:t>
            </a:r>
            <a:r>
              <a:rPr lang="en-US" sz="1600" dirty="0"/>
              <a:t>hydrodynamic parameters of Mike21 software. Based </a:t>
            </a:r>
            <a:r>
              <a:rPr lang="en-US" sz="1600" dirty="0" smtClean="0"/>
              <a:t>on observation, </a:t>
            </a:r>
            <a:r>
              <a:rPr lang="en-US" sz="1600" dirty="0"/>
              <a:t>a good agreement was observed between the results of the propagation phase – and amplitude of tsunami waves hitting the coasts in both scenarios – and the results obtained from </a:t>
            </a:r>
            <a:r>
              <a:rPr lang="en-US" sz="1600" dirty="0" smtClean="0"/>
              <a:t>Mike 21 </a:t>
            </a:r>
            <a:r>
              <a:rPr lang="en-US" sz="1600" dirty="0"/>
              <a:t>software.</a:t>
            </a:r>
            <a:endParaRPr lang="fa-IR" sz="1600" dirty="0"/>
          </a:p>
        </p:txBody>
      </p:sp>
      <p:pic>
        <p:nvPicPr>
          <p:cNvPr id="4" name="Picture 3"/>
          <p:cNvPicPr/>
          <p:nvPr/>
        </p:nvPicPr>
        <p:blipFill>
          <a:blip r:embed="rId2"/>
          <a:stretch>
            <a:fillRect/>
          </a:stretch>
        </p:blipFill>
        <p:spPr>
          <a:xfrm>
            <a:off x="4953000" y="3775044"/>
            <a:ext cx="3800475" cy="2449830"/>
          </a:xfrm>
          <a:prstGeom prst="rect">
            <a:avLst/>
          </a:prstGeom>
        </p:spPr>
      </p:pic>
      <p:pic>
        <p:nvPicPr>
          <p:cNvPr id="5" name="Picture 4"/>
          <p:cNvPicPr/>
          <p:nvPr/>
        </p:nvPicPr>
        <p:blipFill>
          <a:blip r:embed="rId3"/>
          <a:stretch>
            <a:fillRect/>
          </a:stretch>
        </p:blipFill>
        <p:spPr>
          <a:xfrm>
            <a:off x="953753" y="4172766"/>
            <a:ext cx="3930692" cy="2026764"/>
          </a:xfrm>
          <a:prstGeom prst="rect">
            <a:avLst/>
          </a:prstGeom>
        </p:spPr>
      </p:pic>
      <p:sp>
        <p:nvSpPr>
          <p:cNvPr id="6" name="Slide Number Placeholder 5"/>
          <p:cNvSpPr>
            <a:spLocks noGrp="1"/>
          </p:cNvSpPr>
          <p:nvPr>
            <p:ph type="sldNum" sz="quarter" idx="12"/>
          </p:nvPr>
        </p:nvSpPr>
        <p:spPr/>
        <p:txBody>
          <a:bodyPr/>
          <a:lstStyle/>
          <a:p>
            <a:pPr>
              <a:defRPr/>
            </a:pPr>
            <a:fld id="{1CB13C5A-D108-44AE-9FC9-8F57B378148F}" type="slidenum">
              <a:rPr lang="en-US" smtClean="0"/>
              <a:pPr>
                <a:defRPr/>
              </a:pPr>
              <a:t>41</a:t>
            </a:fld>
            <a:endParaRPr lang="en-US"/>
          </a:p>
        </p:txBody>
      </p:sp>
      <p:sp>
        <p:nvSpPr>
          <p:cNvPr id="8" name="Title 3"/>
          <p:cNvSpPr>
            <a:spLocks noGrp="1"/>
          </p:cNvSpPr>
          <p:nvPr>
            <p:ph type="title"/>
          </p:nvPr>
        </p:nvSpPr>
        <p:spPr>
          <a:xfrm>
            <a:off x="838200" y="1095345"/>
            <a:ext cx="6934200" cy="1066800"/>
          </a:xfrm>
        </p:spPr>
        <p:txBody>
          <a:bodyPr/>
          <a:lstStyle/>
          <a:p>
            <a:pPr algn="l" rtl="0"/>
            <a:r>
              <a:rPr lang="en-US" dirty="0" smtClean="0"/>
              <a:t/>
            </a:r>
            <a:br>
              <a:rPr lang="en-US" dirty="0" smtClean="0"/>
            </a:br>
            <a:r>
              <a:rPr lang="en-US" dirty="0"/>
              <a:t/>
            </a:r>
            <a:br>
              <a:rPr lang="en-US" dirty="0"/>
            </a:br>
            <a:r>
              <a:rPr lang="en-US" dirty="0" smtClean="0"/>
              <a:t>Tsunami Modeling</a:t>
            </a:r>
            <a:r>
              <a:rPr lang="en-US" dirty="0"/>
              <a:t/>
            </a:r>
            <a:br>
              <a:rPr lang="en-US" dirty="0"/>
            </a:br>
            <a:r>
              <a:rPr lang="fa-IR" dirty="0" smtClean="0"/>
              <a:t/>
            </a:r>
            <a:br>
              <a:rPr lang="fa-IR" dirty="0" smtClean="0"/>
            </a:br>
            <a:endParaRPr lang="fa-IR" dirty="0"/>
          </a:p>
        </p:txBody>
      </p:sp>
      <p:sp>
        <p:nvSpPr>
          <p:cNvPr id="9" name="TextBox 8"/>
          <p:cNvSpPr txBox="1"/>
          <p:nvPr/>
        </p:nvSpPr>
        <p:spPr>
          <a:xfrm flipH="1">
            <a:off x="838200" y="1371601"/>
            <a:ext cx="58293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a:t>Verification of Tsunami Model</a:t>
            </a:r>
            <a:endParaRPr lang="en-US" sz="1800" dirty="0"/>
          </a:p>
        </p:txBody>
      </p:sp>
      <p:sp>
        <p:nvSpPr>
          <p:cNvPr id="10" name="Rectangle 9"/>
          <p:cNvSpPr/>
          <p:nvPr/>
        </p:nvSpPr>
        <p:spPr>
          <a:xfrm>
            <a:off x="926044" y="6261571"/>
            <a:ext cx="7989356" cy="523220"/>
          </a:xfrm>
          <a:prstGeom prst="rect">
            <a:avLst/>
          </a:prstGeom>
        </p:spPr>
        <p:txBody>
          <a:bodyPr wrap="square">
            <a:spAutoFit/>
          </a:bodyPr>
          <a:lstStyle/>
          <a:p>
            <a:pPr algn="ctr" rtl="0"/>
            <a:r>
              <a:rPr lang="en-US" sz="1400" dirty="0" smtClean="0">
                <a:latin typeface="Times New Roman" panose="02020603050405020304" pitchFamily="18" charset="0"/>
                <a:cs typeface="Times New Roman" panose="02020603050405020304" pitchFamily="18" charset="0"/>
              </a:rPr>
              <a:t>Fig b) Maximum </a:t>
            </a:r>
            <a:r>
              <a:rPr lang="en-US" sz="1400" dirty="0">
                <a:latin typeface="Times New Roman" panose="02020603050405020304" pitchFamily="18" charset="0"/>
                <a:cs typeface="Times New Roman" panose="02020603050405020304" pitchFamily="18" charset="0"/>
              </a:rPr>
              <a:t>positive tsunami wave heights along various </a:t>
            </a:r>
            <a:r>
              <a:rPr lang="en-US" sz="1400" dirty="0" smtClean="0">
                <a:latin typeface="Times New Roman" panose="02020603050405020304" pitchFamily="18" charset="0"/>
                <a:cs typeface="Times New Roman" panose="02020603050405020304" pitchFamily="18" charset="0"/>
              </a:rPr>
              <a:t>coasts. (Eastern </a:t>
            </a:r>
            <a:r>
              <a:rPr lang="en-US" sz="1400" dirty="0" err="1">
                <a:latin typeface="Times New Roman" panose="02020603050405020304" pitchFamily="18" charset="0"/>
                <a:cs typeface="Times New Roman" panose="02020603050405020304" pitchFamily="18" charset="0"/>
              </a:rPr>
              <a:t>Makran</a:t>
            </a:r>
            <a:r>
              <a:rPr lang="en-US" sz="1400" dirty="0">
                <a:latin typeface="Times New Roman" panose="02020603050405020304" pitchFamily="18" charset="0"/>
                <a:cs typeface="Times New Roman" panose="02020603050405020304" pitchFamily="18" charset="0"/>
              </a:rPr>
              <a:t> 8.8MW </a:t>
            </a:r>
            <a:r>
              <a:rPr lang="en-US" sz="1400" dirty="0" smtClean="0">
                <a:latin typeface="Times New Roman" panose="02020603050405020304" pitchFamily="18" charset="0"/>
                <a:cs typeface="Times New Roman" panose="02020603050405020304" pitchFamily="18" charset="0"/>
              </a:rPr>
              <a:t>earthquake, </a:t>
            </a:r>
            <a:r>
              <a:rPr lang="en-US" sz="1400" dirty="0" err="1">
                <a:latin typeface="Times New Roman" panose="02020603050405020304" pitchFamily="18" charset="0"/>
                <a:cs typeface="Times New Roman" panose="02020603050405020304" pitchFamily="18" charset="0"/>
              </a:rPr>
              <a:t>Heydarzadeh</a:t>
            </a:r>
            <a:r>
              <a:rPr lang="en-US" sz="1400" dirty="0">
                <a:latin typeface="Times New Roman" panose="02020603050405020304" pitchFamily="18" charset="0"/>
                <a:cs typeface="Times New Roman" panose="02020603050405020304" pitchFamily="18" charset="0"/>
              </a:rPr>
              <a:t> et al (2008</a:t>
            </a:r>
            <a:r>
              <a:rPr lang="en-US" sz="1400" dirty="0" smtClean="0">
                <a:latin typeface="Times New Roman" panose="02020603050405020304" pitchFamily="18" charset="0"/>
                <a:cs typeface="Times New Roman" panose="02020603050405020304" pitchFamily="18" charset="0"/>
              </a:rPr>
              <a:t>))</a:t>
            </a:r>
            <a:endParaRPr lang="fa-IR" sz="14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926044" y="3982903"/>
            <a:ext cx="762000" cy="369332"/>
          </a:xfrm>
          <a:prstGeom prst="rect">
            <a:avLst/>
          </a:prstGeom>
          <a:noFill/>
        </p:spPr>
        <p:txBody>
          <a:bodyPr wrap="square" rtlCol="1">
            <a:spAutoFit/>
          </a:bodyPr>
          <a:lstStyle/>
          <a:p>
            <a:r>
              <a:rPr lang="en-US" dirty="0" smtClean="0">
                <a:solidFill>
                  <a:srgbClr val="C00000"/>
                </a:solidFill>
              </a:rPr>
              <a:t>(a)</a:t>
            </a:r>
            <a:endParaRPr lang="fa-IR" dirty="0">
              <a:solidFill>
                <a:srgbClr val="C00000"/>
              </a:solidFill>
            </a:endParaRPr>
          </a:p>
        </p:txBody>
      </p:sp>
      <p:sp>
        <p:nvSpPr>
          <p:cNvPr id="11" name="TextBox 10"/>
          <p:cNvSpPr txBox="1"/>
          <p:nvPr/>
        </p:nvSpPr>
        <p:spPr>
          <a:xfrm>
            <a:off x="4611353" y="4027192"/>
            <a:ext cx="762000" cy="369332"/>
          </a:xfrm>
          <a:prstGeom prst="rect">
            <a:avLst/>
          </a:prstGeom>
          <a:noFill/>
        </p:spPr>
        <p:txBody>
          <a:bodyPr wrap="square" rtlCol="1">
            <a:spAutoFit/>
          </a:bodyPr>
          <a:lstStyle/>
          <a:p>
            <a:r>
              <a:rPr lang="en-US" dirty="0" smtClean="0">
                <a:solidFill>
                  <a:srgbClr val="C00000"/>
                </a:solidFill>
              </a:rPr>
              <a:t>(b)</a:t>
            </a:r>
            <a:endParaRPr lang="fa-IR" dirty="0">
              <a:solidFill>
                <a:srgbClr val="C00000"/>
              </a:solidFill>
            </a:endParaRPr>
          </a:p>
        </p:txBody>
      </p:sp>
    </p:spTree>
    <p:extLst>
      <p:ext uri="{BB962C8B-B14F-4D97-AF65-F5344CB8AC3E}">
        <p14:creationId xmlns:p14="http://schemas.microsoft.com/office/powerpoint/2010/main" val="94057829"/>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181350" y="1752600"/>
            <a:ext cx="5181600"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rtl="0">
              <a:lnSpc>
                <a:spcPct val="90000"/>
              </a:lnSpc>
            </a:pPr>
            <a:r>
              <a:rPr lang="en-US" sz="2800" b="1" dirty="0">
                <a:latin typeface="Times New Roman" panose="02020603050405020304" pitchFamily="18" charset="0"/>
                <a:ea typeface="+mj-ea"/>
                <a:cs typeface="Times New Roman" panose="02020603050405020304" pitchFamily="18" charset="0"/>
              </a:rPr>
              <a:t>Strategy/Concluding Remarks</a:t>
            </a:r>
          </a:p>
          <a:p>
            <a:pPr algn="l" rtl="0">
              <a:lnSpc>
                <a:spcPct val="90000"/>
              </a:lnSpc>
            </a:pPr>
            <a:r>
              <a:rPr lang="en-US" sz="2800" b="1" dirty="0">
                <a:latin typeface="Times New Roman" panose="02020603050405020304" pitchFamily="18" charset="0"/>
                <a:ea typeface="+mj-ea"/>
                <a:cs typeface="Times New Roman" panose="02020603050405020304" pitchFamily="18" charset="0"/>
              </a:rPr>
              <a:t> </a:t>
            </a:r>
          </a:p>
        </p:txBody>
      </p:sp>
      <p:pic>
        <p:nvPicPr>
          <p:cNvPr id="11267" name="Picture 7" descr="tsunami-wave-war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286000"/>
            <a:ext cx="3409950"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9C5DC6F3-EC8D-451E-93AF-0D9B7EFAA2D8}" type="slidenum">
              <a:rPr lang="en-US" smtClean="0"/>
              <a:pPr>
                <a:defRPr/>
              </a:pPr>
              <a:t>42</a:t>
            </a:fld>
            <a:endParaRPr lang="en-US"/>
          </a:p>
        </p:txBody>
      </p:sp>
    </p:spTree>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43</a:t>
            </a:fld>
            <a:endParaRPr lang="en-US" dirty="0"/>
          </a:p>
        </p:txBody>
      </p:sp>
      <p:sp>
        <p:nvSpPr>
          <p:cNvPr id="5" name="Rectangle 4"/>
          <p:cNvSpPr/>
          <p:nvPr/>
        </p:nvSpPr>
        <p:spPr>
          <a:xfrm>
            <a:off x="762000" y="2133600"/>
            <a:ext cx="8153400" cy="2308324"/>
          </a:xfrm>
          <a:prstGeom prst="rect">
            <a:avLst/>
          </a:prstGeom>
        </p:spPr>
        <p:txBody>
          <a:bodyPr wrap="square">
            <a:spAutoFit/>
          </a:bodyPr>
          <a:lstStyle/>
          <a:p>
            <a:pPr algn="just" rtl="0"/>
            <a:r>
              <a:rPr lang="en-US" dirty="0" smtClean="0">
                <a:latin typeface="Times New Roman" panose="02020603050405020304" pitchFamily="18" charset="0"/>
                <a:cs typeface="Times New Roman" panose="02020603050405020304" pitchFamily="18" charset="0"/>
              </a:rPr>
              <a:t>Determine C-Scenario </a:t>
            </a:r>
            <a:r>
              <a:rPr lang="en-US" dirty="0">
                <a:latin typeface="Times New Roman" panose="02020603050405020304" pitchFamily="18" charset="0"/>
                <a:cs typeface="Times New Roman" panose="02020603050405020304" pitchFamily="18" charset="0"/>
              </a:rPr>
              <a:t>and P-Scenario: The keys to disaster management include assessment of disaster at present and disaster mitigation planning, which can be implemented by preparing two kinds of tsunami disaster scenarios</a:t>
            </a:r>
            <a:r>
              <a:rPr lang="en-US" dirty="0" smtClean="0">
                <a:latin typeface="Times New Roman" panose="02020603050405020304" pitchFamily="18" charset="0"/>
                <a:cs typeface="Times New Roman" panose="02020603050405020304" pitchFamily="18" charset="0"/>
              </a:rPr>
              <a:t>:</a:t>
            </a:r>
          </a:p>
          <a:p>
            <a:pPr marL="342900" indent="-342900" algn="just" rtl="0">
              <a:buAutoNum type="arabicPeriod"/>
            </a:pPr>
            <a:r>
              <a:rPr lang="en-US" dirty="0" smtClean="0">
                <a:latin typeface="Times New Roman" panose="02020603050405020304" pitchFamily="18" charset="0"/>
                <a:cs typeface="Times New Roman" panose="02020603050405020304" pitchFamily="18" charset="0"/>
              </a:rPr>
              <a:t>one </a:t>
            </a:r>
            <a:r>
              <a:rPr lang="en-US" dirty="0">
                <a:latin typeface="Times New Roman" panose="02020603050405020304" pitchFamily="18" charset="0"/>
                <a:cs typeface="Times New Roman" panose="02020603050405020304" pitchFamily="18" charset="0"/>
              </a:rPr>
              <a:t>is for the current status </a:t>
            </a:r>
            <a:r>
              <a:rPr lang="en-US" dirty="0" smtClean="0">
                <a:latin typeface="Times New Roman" panose="02020603050405020304" pitchFamily="18" charset="0"/>
                <a:cs typeface="Times New Roman" panose="02020603050405020304" pitchFamily="18" charset="0"/>
              </a:rPr>
              <a:t>of preparedness </a:t>
            </a:r>
            <a:r>
              <a:rPr lang="en-US" dirty="0">
                <a:latin typeface="Times New Roman" panose="02020603050405020304" pitchFamily="18" charset="0"/>
                <a:cs typeface="Times New Roman" panose="02020603050405020304" pitchFamily="18" charset="0"/>
              </a:rPr>
              <a:t>(C-Scenario) </a:t>
            </a:r>
            <a:endParaRPr lang="en-US" dirty="0" smtClean="0">
              <a:latin typeface="Times New Roman" panose="02020603050405020304" pitchFamily="18" charset="0"/>
              <a:cs typeface="Times New Roman" panose="02020603050405020304" pitchFamily="18" charset="0"/>
            </a:endParaRPr>
          </a:p>
          <a:p>
            <a:pPr marL="342900" indent="-342900" algn="just" rtl="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other for improved preparedness (</a:t>
            </a:r>
            <a:r>
              <a:rPr lang="en-US" dirty="0" smtClean="0">
                <a:latin typeface="Times New Roman" panose="02020603050405020304" pitchFamily="18" charset="0"/>
                <a:cs typeface="Times New Roman" panose="02020603050405020304" pitchFamily="18" charset="0"/>
              </a:rPr>
              <a:t>Planned Scenario</a:t>
            </a:r>
            <a:r>
              <a:rPr lang="en-US" dirty="0">
                <a:latin typeface="Times New Roman" panose="02020603050405020304" pitchFamily="18" charset="0"/>
                <a:cs typeface="Times New Roman" panose="02020603050405020304" pitchFamily="18" charset="0"/>
              </a:rPr>
              <a:t>: P-Scenario).</a:t>
            </a:r>
          </a:p>
          <a:p>
            <a:pPr algn="just" rtl="0"/>
            <a:endParaRPr lang="en-US" b="1" dirty="0">
              <a:latin typeface="Times New Roman" panose="02020603050405020304" pitchFamily="18" charset="0"/>
              <a:cs typeface="Times New Roman" panose="02020603050405020304" pitchFamily="18" charset="0"/>
            </a:endParaRPr>
          </a:p>
          <a:p>
            <a:pPr algn="just" rtl="0"/>
            <a:endParaRPr lang="en-US" b="1" dirty="0">
              <a:latin typeface="Times New Roman" panose="02020603050405020304" pitchFamily="18" charset="0"/>
              <a:cs typeface="Times New Roman" panose="02020603050405020304" pitchFamily="18" charset="0"/>
            </a:endParaRPr>
          </a:p>
          <a:p>
            <a:pPr algn="just" rtl="0"/>
            <a:endParaRPr lang="fa-IR"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905000" y="3886200"/>
            <a:ext cx="5344633" cy="2209800"/>
          </a:xfrm>
          <a:prstGeom prst="rect">
            <a:avLst/>
          </a:prstGeom>
        </p:spPr>
      </p:pic>
      <p:sp>
        <p:nvSpPr>
          <p:cNvPr id="7" name="TextBox 6"/>
          <p:cNvSpPr txBox="1"/>
          <p:nvPr/>
        </p:nvSpPr>
        <p:spPr>
          <a:xfrm flipH="1">
            <a:off x="838200" y="1371601"/>
            <a:ext cx="69342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First Strategy: Disaster Management with Tsunami Disaster Scenarios</a:t>
            </a:r>
          </a:p>
        </p:txBody>
      </p:sp>
      <p:sp>
        <p:nvSpPr>
          <p:cNvPr id="8" name="Title 1"/>
          <p:cNvSpPr>
            <a:spLocks noGrp="1"/>
          </p:cNvSpPr>
          <p:nvPr>
            <p:ph type="title"/>
          </p:nvPr>
        </p:nvSpPr>
        <p:spPr>
          <a:xfrm>
            <a:off x="762000" y="381000"/>
            <a:ext cx="6934200" cy="1066800"/>
          </a:xfrm>
        </p:spPr>
        <p:txBody>
          <a:bodyPr/>
          <a:lstStyle/>
          <a:p>
            <a:pPr algn="l" rtl="0"/>
            <a:r>
              <a:rPr lang="en-US" dirty="0"/>
              <a:t>Strategy</a:t>
            </a:r>
            <a:endParaRPr lang="fa-IR" dirty="0"/>
          </a:p>
        </p:txBody>
      </p:sp>
    </p:spTree>
    <p:extLst>
      <p:ext uri="{BB962C8B-B14F-4D97-AF65-F5344CB8AC3E}">
        <p14:creationId xmlns:p14="http://schemas.microsoft.com/office/powerpoint/2010/main" val="1897607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6934200" cy="1066800"/>
          </a:xfrm>
        </p:spPr>
        <p:txBody>
          <a:bodyPr/>
          <a:lstStyle/>
          <a:p>
            <a:pPr algn="l" rtl="0"/>
            <a:r>
              <a:rPr lang="en-US" dirty="0"/>
              <a:t>Strategy</a:t>
            </a:r>
            <a:endParaRPr lang="fa-IR" dirty="0"/>
          </a:p>
        </p:txBody>
      </p:sp>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44</a:t>
            </a:fld>
            <a:endParaRPr lang="en-US" dirty="0"/>
          </a:p>
        </p:txBody>
      </p:sp>
      <p:sp>
        <p:nvSpPr>
          <p:cNvPr id="5" name="Rectangle 4"/>
          <p:cNvSpPr/>
          <p:nvPr/>
        </p:nvSpPr>
        <p:spPr>
          <a:xfrm>
            <a:off x="914400" y="2133600"/>
            <a:ext cx="7162800" cy="3693319"/>
          </a:xfrm>
          <a:prstGeom prst="rect">
            <a:avLst/>
          </a:prstGeom>
        </p:spPr>
        <p:txBody>
          <a:bodyPr wrap="square">
            <a:spAutoFit/>
          </a:bodyPr>
          <a:lstStyle/>
          <a:p>
            <a:pPr algn="just" rtl="0"/>
            <a:r>
              <a:rPr lang="en-US" b="1" dirty="0">
                <a:latin typeface="Times New Roman" panose="02020603050405020304" pitchFamily="18" charset="0"/>
                <a:cs typeface="Times New Roman" panose="02020603050405020304" pitchFamily="18" charset="0"/>
              </a:rPr>
              <a:t>(C-Scenario): </a:t>
            </a:r>
            <a:r>
              <a:rPr lang="en-US" dirty="0">
                <a:latin typeface="Times New Roman" panose="02020603050405020304" pitchFamily="18" charset="0"/>
                <a:cs typeface="Times New Roman" panose="02020603050405020304" pitchFamily="18" charset="0"/>
              </a:rPr>
              <a:t>Tsunami disaster Scenarios for disaster management The tsunami disaster scenario for current preparedness is actually disaster assessment (risk assessment) in the current situation, which allows us to understand the existing risks including risks of casualties, damage to facilities and the impact on business.</a:t>
            </a:r>
          </a:p>
          <a:p>
            <a:pPr algn="l" rtl="0"/>
            <a:endParaRPr lang="en-US" b="1" dirty="0" smtClean="0">
              <a:latin typeface="Times New Roman" panose="02020603050405020304" pitchFamily="18" charset="0"/>
              <a:cs typeface="Times New Roman" panose="02020603050405020304" pitchFamily="18" charset="0"/>
            </a:endParaRPr>
          </a:p>
          <a:p>
            <a:pPr algn="just" rtl="0"/>
            <a:r>
              <a:rPr lang="en-US" b="1" dirty="0" smtClean="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P-Scenario): </a:t>
            </a:r>
            <a:r>
              <a:rPr lang="en-US" dirty="0">
                <a:latin typeface="Times New Roman" panose="02020603050405020304" pitchFamily="18" charset="0"/>
                <a:cs typeface="Times New Roman" panose="02020603050405020304" pitchFamily="18" charset="0"/>
              </a:rPr>
              <a:t>The planned scenario of a disaster is actually disaster mitigation planning in which actual and concrete target levels of ‘Human Safety’, ‘Economic Loss’ and ‘Business Continuity’ are determined considering the costs and benefits. Measures to reach the target should be discussed and prepared including structural and non-structural countermeasures with</a:t>
            </a:r>
          </a:p>
          <a:p>
            <a:pPr algn="just" rtl="0"/>
            <a:r>
              <a:rPr lang="en-US" dirty="0">
                <a:latin typeface="Times New Roman" panose="02020603050405020304" pitchFamily="18" charset="0"/>
                <a:cs typeface="Times New Roman" panose="02020603050405020304" pitchFamily="18" charset="0"/>
              </a:rPr>
              <a:t>consideration of resilience.</a:t>
            </a:r>
            <a:endParaRPr lang="fa-IR" dirty="0">
              <a:latin typeface="Times New Roman" panose="02020603050405020304" pitchFamily="18" charset="0"/>
              <a:cs typeface="Times New Roman" panose="02020603050405020304" pitchFamily="18" charset="0"/>
            </a:endParaRPr>
          </a:p>
        </p:txBody>
      </p:sp>
      <p:sp>
        <p:nvSpPr>
          <p:cNvPr id="7" name="TextBox 6"/>
          <p:cNvSpPr txBox="1"/>
          <p:nvPr/>
        </p:nvSpPr>
        <p:spPr>
          <a:xfrm flipH="1">
            <a:off x="838200" y="1371601"/>
            <a:ext cx="69342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a:t>First Strategy: Disaster Management with Tsunami Disaster Scenarios</a:t>
            </a:r>
          </a:p>
        </p:txBody>
      </p:sp>
    </p:spTree>
    <p:extLst>
      <p:ext uri="{BB962C8B-B14F-4D97-AF65-F5344CB8AC3E}">
        <p14:creationId xmlns:p14="http://schemas.microsoft.com/office/powerpoint/2010/main" val="41647774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45</a:t>
            </a:fld>
            <a:endParaRPr lang="en-US" dirty="0"/>
          </a:p>
        </p:txBody>
      </p:sp>
      <p:sp>
        <p:nvSpPr>
          <p:cNvPr id="6" name="TextBox 5"/>
          <p:cNvSpPr txBox="1"/>
          <p:nvPr/>
        </p:nvSpPr>
        <p:spPr>
          <a:xfrm flipH="1">
            <a:off x="838200" y="1371601"/>
            <a:ext cx="6934200" cy="369332"/>
          </a:xfrm>
          <a:prstGeom prst="rect">
            <a:avLst/>
          </a:prstGeom>
          <a:gradFill flip="none" rotWithShape="1">
            <a:gsLst>
              <a:gs pos="4000">
                <a:schemeClr val="bg1"/>
              </a:gs>
              <a:gs pos="56000">
                <a:schemeClr val="accent6"/>
              </a:gs>
              <a:gs pos="0">
                <a:schemeClr val="bg1"/>
              </a:gs>
              <a:gs pos="55000">
                <a:schemeClr val="accent6"/>
              </a:gs>
            </a:gsLst>
            <a:lin ang="0" scaled="1"/>
            <a:tileRect/>
          </a:gradFill>
          <a:ln cap="rnd">
            <a:noFill/>
          </a:ln>
        </p:spPr>
        <p:txBody>
          <a:bodyPr wrap="square" rtlCol="1">
            <a:spAutoFit/>
          </a:bodyPr>
          <a:lstStyle>
            <a:defPPr>
              <a:defRPr lang="en-US"/>
            </a:defPPr>
            <a:lvl1pPr algn="l" rtl="0">
              <a:defRPr sz="2000">
                <a:latin typeface="Times New Roman" panose="02020603050405020304" pitchFamily="18" charset="0"/>
                <a:cs typeface="Times New Roman" panose="02020603050405020304" pitchFamily="18" charset="0"/>
              </a:defRPr>
            </a:lvl1pPr>
          </a:lstStyle>
          <a:p>
            <a:r>
              <a:rPr lang="en-US" sz="1800" dirty="0" smtClean="0"/>
              <a:t>Second </a:t>
            </a:r>
            <a:r>
              <a:rPr lang="en-US" sz="1800" dirty="0"/>
              <a:t>Strategy: </a:t>
            </a:r>
            <a:r>
              <a:rPr lang="en-US" sz="1800" dirty="0" smtClean="0"/>
              <a:t>Tsunami Hazard Mapping</a:t>
            </a:r>
            <a:endParaRPr lang="en-US" sz="1800" dirty="0"/>
          </a:p>
        </p:txBody>
      </p:sp>
      <p:sp>
        <p:nvSpPr>
          <p:cNvPr id="7" name="Rectangle 6"/>
          <p:cNvSpPr/>
          <p:nvPr/>
        </p:nvSpPr>
        <p:spPr>
          <a:xfrm>
            <a:off x="838201" y="2057400"/>
            <a:ext cx="5257800" cy="4801314"/>
          </a:xfrm>
          <a:prstGeom prst="rect">
            <a:avLst/>
          </a:prstGeom>
        </p:spPr>
        <p:txBody>
          <a:bodyPr wrap="square">
            <a:spAutoFit/>
          </a:bodyPr>
          <a:lstStyle/>
          <a:p>
            <a:pPr algn="just" rtl="0"/>
            <a:r>
              <a:rPr lang="en-US" dirty="0">
                <a:latin typeface="Times New Roman" panose="02020603050405020304" pitchFamily="18" charset="0"/>
                <a:cs typeface="Times New Roman" panose="02020603050405020304" pitchFamily="18" charset="0"/>
              </a:rPr>
              <a:t>A tsunami hazard map graphically shows </a:t>
            </a:r>
            <a:r>
              <a:rPr lang="en-US" dirty="0" smtClean="0">
                <a:latin typeface="Times New Roman" panose="02020603050405020304" pitchFamily="18" charset="0"/>
                <a:cs typeface="Times New Roman" panose="02020603050405020304" pitchFamily="18" charset="0"/>
              </a:rPr>
              <a:t>damage-prone areas with expected </a:t>
            </a:r>
            <a:r>
              <a:rPr lang="en-US" dirty="0">
                <a:latin typeface="Times New Roman" panose="02020603050405020304" pitchFamily="18" charset="0"/>
                <a:cs typeface="Times New Roman" panose="02020603050405020304" pitchFamily="18" charset="0"/>
              </a:rPr>
              <a:t>degrees of damage caused </a:t>
            </a:r>
            <a:r>
              <a:rPr lang="en-US" dirty="0" smtClean="0">
                <a:latin typeface="Times New Roman" panose="02020603050405020304" pitchFamily="18" charset="0"/>
                <a:cs typeface="Times New Roman" panose="02020603050405020304" pitchFamily="18" charset="0"/>
              </a:rPr>
              <a:t>by possible </a:t>
            </a:r>
            <a:r>
              <a:rPr lang="en-US" dirty="0">
                <a:latin typeface="Times New Roman" panose="02020603050405020304" pitchFamily="18" charset="0"/>
                <a:cs typeface="Times New Roman" panose="02020603050405020304" pitchFamily="18" charset="0"/>
              </a:rPr>
              <a:t>tsunamis. Tsunami-affected zones in a </a:t>
            </a:r>
            <a:r>
              <a:rPr lang="en-US" dirty="0" smtClean="0">
                <a:latin typeface="Times New Roman" panose="02020603050405020304" pitchFamily="18" charset="0"/>
                <a:cs typeface="Times New Roman" panose="02020603050405020304" pitchFamily="18" charset="0"/>
              </a:rPr>
              <a:t>specific area </a:t>
            </a:r>
            <a:r>
              <a:rPr lang="en-US" dirty="0">
                <a:latin typeface="Times New Roman" panose="02020603050405020304" pitchFamily="18" charset="0"/>
                <a:cs typeface="Times New Roman" panose="02020603050405020304" pitchFamily="18" charset="0"/>
              </a:rPr>
              <a:t>are estimated by analysis of historical damages </a:t>
            </a:r>
            <a:r>
              <a:rPr lang="en-US" dirty="0" smtClean="0">
                <a:latin typeface="Times New Roman" panose="02020603050405020304" pitchFamily="18" charset="0"/>
                <a:cs typeface="Times New Roman" panose="02020603050405020304" pitchFamily="18" charset="0"/>
              </a:rPr>
              <a:t>due to </a:t>
            </a:r>
            <a:r>
              <a:rPr lang="en-US" dirty="0">
                <a:latin typeface="Times New Roman" panose="02020603050405020304" pitchFamily="18" charset="0"/>
                <a:cs typeface="Times New Roman" panose="02020603050405020304" pitchFamily="18" charset="0"/>
              </a:rPr>
              <a:t>tsunamis striking the area in the past and </a:t>
            </a:r>
            <a:r>
              <a:rPr lang="en-US" dirty="0" smtClean="0">
                <a:latin typeface="Times New Roman" panose="02020603050405020304" pitchFamily="18" charset="0"/>
                <a:cs typeface="Times New Roman" panose="02020603050405020304" pitchFamily="18" charset="0"/>
              </a:rPr>
              <a:t>by numerical </a:t>
            </a:r>
            <a:r>
              <a:rPr lang="en-US" dirty="0">
                <a:latin typeface="Times New Roman" panose="02020603050405020304" pitchFamily="18" charset="0"/>
                <a:cs typeface="Times New Roman" panose="02020603050405020304" pitchFamily="18" charset="0"/>
              </a:rPr>
              <a:t>simulations based on tsunami </a:t>
            </a:r>
            <a:r>
              <a:rPr lang="en-US" dirty="0" smtClean="0">
                <a:latin typeface="Times New Roman" panose="02020603050405020304" pitchFamily="18" charset="0"/>
                <a:cs typeface="Times New Roman" panose="02020603050405020304" pitchFamily="18" charset="0"/>
              </a:rPr>
              <a:t>scenarios. The </a:t>
            </a:r>
            <a:r>
              <a:rPr lang="en-US" dirty="0">
                <a:latin typeface="Times New Roman" panose="02020603050405020304" pitchFamily="18" charset="0"/>
                <a:cs typeface="Times New Roman" panose="02020603050405020304" pitchFamily="18" charset="0"/>
              </a:rPr>
              <a:t>most fundamental and widespread information </a:t>
            </a:r>
            <a:r>
              <a:rPr lang="en-US" dirty="0" smtClean="0">
                <a:latin typeface="Times New Roman" panose="02020603050405020304" pitchFamily="18" charset="0"/>
                <a:cs typeface="Times New Roman" panose="02020603050405020304" pitchFamily="18" charset="0"/>
              </a:rPr>
              <a:t>of tsunami </a:t>
            </a:r>
            <a:r>
              <a:rPr lang="en-US" dirty="0">
                <a:latin typeface="Times New Roman" panose="02020603050405020304" pitchFamily="18" charset="0"/>
                <a:cs typeface="Times New Roman" panose="02020603050405020304" pitchFamily="18" charset="0"/>
              </a:rPr>
              <a:t>damage is where the tsunami is expected </a:t>
            </a:r>
            <a:r>
              <a:rPr lang="en-US" dirty="0" smtClean="0">
                <a:latin typeface="Times New Roman" panose="02020603050405020304" pitchFamily="18" charset="0"/>
                <a:cs typeface="Times New Roman" panose="02020603050405020304" pitchFamily="18" charset="0"/>
              </a:rPr>
              <a:t>to cause </a:t>
            </a:r>
            <a:r>
              <a:rPr lang="en-US" dirty="0">
                <a:latin typeface="Times New Roman" panose="02020603050405020304" pitchFamily="18" charset="0"/>
                <a:cs typeface="Times New Roman" panose="02020603050405020304" pitchFamily="18" charset="0"/>
              </a:rPr>
              <a:t>flooding and inundation. Coloring these areas on </a:t>
            </a:r>
            <a:r>
              <a:rPr lang="en-US" dirty="0" smtClean="0">
                <a:latin typeface="Times New Roman" panose="02020603050405020304" pitchFamily="18" charset="0"/>
                <a:cs typeface="Times New Roman" panose="02020603050405020304" pitchFamily="18" charset="0"/>
              </a:rPr>
              <a:t>a map </a:t>
            </a:r>
            <a:r>
              <a:rPr lang="en-US" dirty="0">
                <a:latin typeface="Times New Roman" panose="02020603050405020304" pitchFamily="18" charset="0"/>
                <a:cs typeface="Times New Roman" panose="02020603050405020304" pitchFamily="18" charset="0"/>
              </a:rPr>
              <a:t>provides a simple and good indication of </a:t>
            </a:r>
            <a:r>
              <a:rPr lang="en-US" dirty="0" smtClean="0">
                <a:latin typeface="Times New Roman" panose="02020603050405020304" pitchFamily="18" charset="0"/>
                <a:cs typeface="Times New Roman" panose="02020603050405020304" pitchFamily="18" charset="0"/>
              </a:rPr>
              <a:t>the necessity of evacuation</a:t>
            </a:r>
            <a:r>
              <a:rPr lang="en-US" dirty="0">
                <a:latin typeface="Times New Roman" panose="02020603050405020304" pitchFamily="18" charset="0"/>
                <a:cs typeface="Times New Roman" panose="02020603050405020304" pitchFamily="18" charset="0"/>
              </a:rPr>
              <a:t>. A map discriminating </a:t>
            </a:r>
            <a:r>
              <a:rPr lang="en-US" dirty="0" smtClean="0">
                <a:latin typeface="Times New Roman" panose="02020603050405020304" pitchFamily="18" charset="0"/>
                <a:cs typeface="Times New Roman" panose="02020603050405020304" pitchFamily="18" charset="0"/>
              </a:rPr>
              <a:t>degrees of </a:t>
            </a:r>
            <a:r>
              <a:rPr lang="en-US" dirty="0">
                <a:latin typeface="Times New Roman" panose="02020603050405020304" pitchFamily="18" charset="0"/>
                <a:cs typeface="Times New Roman" panose="02020603050405020304" pitchFamily="18" charset="0"/>
              </a:rPr>
              <a:t>inundation depth as well as inundation </a:t>
            </a:r>
            <a:r>
              <a:rPr lang="en-US" dirty="0" smtClean="0">
                <a:latin typeface="Times New Roman" panose="02020603050405020304" pitchFamily="18" charset="0"/>
                <a:cs typeface="Times New Roman" panose="02020603050405020304" pitchFamily="18" charset="0"/>
              </a:rPr>
              <a:t>areas can </a:t>
            </a:r>
            <a:r>
              <a:rPr lang="en-US" dirty="0">
                <a:latin typeface="Times New Roman" panose="02020603050405020304" pitchFamily="18" charset="0"/>
                <a:cs typeface="Times New Roman" panose="02020603050405020304" pitchFamily="18" charset="0"/>
              </a:rPr>
              <a:t>further increase understanding </a:t>
            </a:r>
            <a:r>
              <a:rPr lang="en-US" dirty="0" smtClean="0">
                <a:latin typeface="Times New Roman" panose="02020603050405020304" pitchFamily="18" charset="0"/>
                <a:cs typeface="Times New Roman" panose="02020603050405020304" pitchFamily="18" charset="0"/>
              </a:rPr>
              <a:t>of tsunami </a:t>
            </a:r>
            <a:r>
              <a:rPr lang="en-US" dirty="0">
                <a:latin typeface="Times New Roman" panose="02020603050405020304" pitchFamily="18" charset="0"/>
                <a:cs typeface="Times New Roman" panose="02020603050405020304" pitchFamily="18" charset="0"/>
              </a:rPr>
              <a:t>damage risk. Based on such a map, </a:t>
            </a:r>
            <a:r>
              <a:rPr lang="en-US" dirty="0" smtClean="0">
                <a:latin typeface="Times New Roman" panose="02020603050405020304" pitchFamily="18" charset="0"/>
                <a:cs typeface="Times New Roman" panose="02020603050405020304" pitchFamily="18" charset="0"/>
              </a:rPr>
              <a:t>measures can </a:t>
            </a:r>
            <a:r>
              <a:rPr lang="en-US" dirty="0">
                <a:latin typeface="Times New Roman" panose="02020603050405020304" pitchFamily="18" charset="0"/>
                <a:cs typeface="Times New Roman" panose="02020603050405020304" pitchFamily="18" charset="0"/>
              </a:rPr>
              <a:t>be established to reduce the critical inundation </a:t>
            </a:r>
            <a:r>
              <a:rPr lang="en-US" dirty="0" smtClean="0">
                <a:latin typeface="Times New Roman" panose="02020603050405020304" pitchFamily="18" charset="0"/>
                <a:cs typeface="Times New Roman" panose="02020603050405020304" pitchFamily="18" charset="0"/>
              </a:rPr>
              <a:t>depth of </a:t>
            </a:r>
            <a:r>
              <a:rPr lang="en-US" dirty="0">
                <a:latin typeface="Times New Roman" panose="02020603050405020304" pitchFamily="18" charset="0"/>
                <a:cs typeface="Times New Roman" panose="02020603050405020304" pitchFamily="18" charset="0"/>
              </a:rPr>
              <a:t>objects or structures which should be </a:t>
            </a:r>
            <a:r>
              <a:rPr lang="en-US" dirty="0" smtClean="0">
                <a:latin typeface="Times New Roman" panose="02020603050405020304" pitchFamily="18" charset="0"/>
                <a:cs typeface="Times New Roman" panose="02020603050405020304" pitchFamily="18" charset="0"/>
              </a:rPr>
              <a:t>protected against </a:t>
            </a:r>
            <a:r>
              <a:rPr lang="en-US" dirty="0">
                <a:latin typeface="Times New Roman" panose="02020603050405020304" pitchFamily="18" charset="0"/>
                <a:cs typeface="Times New Roman" panose="02020603050405020304" pitchFamily="18" charset="0"/>
              </a:rPr>
              <a:t>tsunamis.</a:t>
            </a:r>
            <a:endParaRPr lang="fa-IR"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6096001" y="2667000"/>
            <a:ext cx="2743438" cy="3048264"/>
          </a:xfrm>
          <a:prstGeom prst="rect">
            <a:avLst/>
          </a:prstGeom>
        </p:spPr>
      </p:pic>
      <p:sp>
        <p:nvSpPr>
          <p:cNvPr id="9" name="Title 1"/>
          <p:cNvSpPr>
            <a:spLocks noGrp="1"/>
          </p:cNvSpPr>
          <p:nvPr>
            <p:ph type="title"/>
          </p:nvPr>
        </p:nvSpPr>
        <p:spPr>
          <a:xfrm>
            <a:off x="762000" y="381000"/>
            <a:ext cx="6934200" cy="1066800"/>
          </a:xfrm>
        </p:spPr>
        <p:txBody>
          <a:bodyPr/>
          <a:lstStyle/>
          <a:p>
            <a:pPr algn="l" rtl="0"/>
            <a:r>
              <a:rPr lang="en-US" dirty="0"/>
              <a:t>Strategy</a:t>
            </a:r>
            <a:endParaRPr lang="fa-IR" dirty="0"/>
          </a:p>
        </p:txBody>
      </p:sp>
    </p:spTree>
    <p:extLst>
      <p:ext uri="{BB962C8B-B14F-4D97-AF65-F5344CB8AC3E}">
        <p14:creationId xmlns:p14="http://schemas.microsoft.com/office/powerpoint/2010/main" val="15403650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46</a:t>
            </a:fld>
            <a:endParaRPr lang="en-US" dirty="0"/>
          </a:p>
        </p:txBody>
      </p:sp>
      <p:pic>
        <p:nvPicPr>
          <p:cNvPr id="5" name="Picture 4"/>
          <p:cNvPicPr>
            <a:picLocks noChangeAspect="1"/>
          </p:cNvPicPr>
          <p:nvPr/>
        </p:nvPicPr>
        <p:blipFill rotWithShape="1">
          <a:blip r:embed="rId2"/>
          <a:srcRect t="862"/>
          <a:stretch/>
        </p:blipFill>
        <p:spPr>
          <a:xfrm>
            <a:off x="3259282" y="2133600"/>
            <a:ext cx="5835559" cy="3345001"/>
          </a:xfrm>
          <a:prstGeom prst="rect">
            <a:avLst/>
          </a:prstGeom>
        </p:spPr>
      </p:pic>
      <p:sp>
        <p:nvSpPr>
          <p:cNvPr id="6" name="Rectangle 5"/>
          <p:cNvSpPr/>
          <p:nvPr/>
        </p:nvSpPr>
        <p:spPr>
          <a:xfrm>
            <a:off x="762000" y="1981200"/>
            <a:ext cx="2497282" cy="4031873"/>
          </a:xfrm>
          <a:prstGeom prst="rect">
            <a:avLst/>
          </a:prstGeom>
        </p:spPr>
        <p:txBody>
          <a:bodyPr wrap="square">
            <a:spAutoFit/>
          </a:bodyPr>
          <a:lstStyle/>
          <a:p>
            <a:pPr algn="just" rtl="0"/>
            <a:r>
              <a:rPr lang="en-US" sz="1600" dirty="0" smtClean="0">
                <a:latin typeface="Times New Roman" panose="02020603050405020304" pitchFamily="18" charset="0"/>
                <a:cs typeface="Times New Roman" panose="02020603050405020304" pitchFamily="18" charset="0"/>
              </a:rPr>
              <a:t>This table shows </a:t>
            </a:r>
            <a:r>
              <a:rPr lang="en-US" sz="1600" dirty="0">
                <a:latin typeface="Times New Roman" panose="02020603050405020304" pitchFamily="18" charset="0"/>
                <a:cs typeface="Times New Roman" panose="02020603050405020304" pitchFamily="18" charset="0"/>
              </a:rPr>
              <a:t>possible countermeasures to be </a:t>
            </a:r>
            <a:r>
              <a:rPr lang="en-US" sz="1600" dirty="0" smtClean="0">
                <a:latin typeface="Times New Roman" panose="02020603050405020304" pitchFamily="18" charset="0"/>
                <a:cs typeface="Times New Roman" panose="02020603050405020304" pitchFamily="18" charset="0"/>
              </a:rPr>
              <a:t>taken by </a:t>
            </a:r>
            <a:r>
              <a:rPr lang="en-US" sz="1600" dirty="0">
                <a:latin typeface="Times New Roman" panose="02020603050405020304" pitchFamily="18" charset="0"/>
                <a:cs typeface="Times New Roman" panose="02020603050405020304" pitchFamily="18" charset="0"/>
              </a:rPr>
              <a:t>ships </a:t>
            </a:r>
            <a:r>
              <a:rPr lang="en-US" sz="1600" dirty="0" smtClean="0">
                <a:latin typeface="Times New Roman" panose="02020603050405020304" pitchFamily="18" charset="0"/>
                <a:cs typeface="Times New Roman" panose="02020603050405020304" pitchFamily="18" charset="0"/>
              </a:rPr>
              <a:t>against tsunamis. Proposed </a:t>
            </a:r>
            <a:r>
              <a:rPr lang="en-US" sz="1600" dirty="0">
                <a:latin typeface="Times New Roman" panose="02020603050405020304" pitchFamily="18" charset="0"/>
                <a:cs typeface="Times New Roman" panose="02020603050405020304" pitchFamily="18" charset="0"/>
              </a:rPr>
              <a:t>by the </a:t>
            </a:r>
            <a:r>
              <a:rPr lang="en-US" sz="1600" dirty="0" smtClean="0">
                <a:latin typeface="Times New Roman" panose="02020603050405020304" pitchFamily="18" charset="0"/>
                <a:cs typeface="Times New Roman" panose="02020603050405020304" pitchFamily="18" charset="0"/>
              </a:rPr>
              <a:t>Japan Association </a:t>
            </a:r>
            <a:r>
              <a:rPr lang="en-US" sz="1600" dirty="0">
                <a:latin typeface="Times New Roman" panose="02020603050405020304" pitchFamily="18" charset="0"/>
                <a:cs typeface="Times New Roman" panose="02020603050405020304" pitchFamily="18" charset="0"/>
              </a:rPr>
              <a:t>of Marine Safety, the actions are </a:t>
            </a:r>
            <a:r>
              <a:rPr lang="en-US" sz="1600" dirty="0" smtClean="0">
                <a:latin typeface="Times New Roman" panose="02020603050405020304" pitchFamily="18" charset="0"/>
                <a:cs typeface="Times New Roman" panose="02020603050405020304" pitchFamily="18" charset="0"/>
              </a:rPr>
              <a:t>depending on </a:t>
            </a:r>
            <a:r>
              <a:rPr lang="en-US" sz="1600" dirty="0">
                <a:latin typeface="Times New Roman" panose="02020603050405020304" pitchFamily="18" charset="0"/>
                <a:cs typeface="Times New Roman" panose="02020603050405020304" pitchFamily="18" charset="0"/>
              </a:rPr>
              <a:t>the tsunami height, available time, ship size, and </a:t>
            </a:r>
            <a:r>
              <a:rPr lang="en-US" sz="1600" dirty="0" smtClean="0">
                <a:latin typeface="Times New Roman" panose="02020603050405020304" pitchFamily="18" charset="0"/>
                <a:cs typeface="Times New Roman" panose="02020603050405020304" pitchFamily="18" charset="0"/>
              </a:rPr>
              <a:t>the state </a:t>
            </a:r>
            <a:r>
              <a:rPr lang="en-US" sz="1600" dirty="0">
                <a:latin typeface="Times New Roman" panose="02020603050405020304" pitchFamily="18" charset="0"/>
                <a:cs typeface="Times New Roman" panose="02020603050405020304" pitchFamily="18" charset="0"/>
              </a:rPr>
              <a:t>of the ship. According to this table, the </a:t>
            </a:r>
            <a:r>
              <a:rPr lang="en-US" sz="1600" dirty="0" smtClean="0">
                <a:latin typeface="Times New Roman" panose="02020603050405020304" pitchFamily="18" charset="0"/>
                <a:cs typeface="Times New Roman" panose="02020603050405020304" pitchFamily="18" charset="0"/>
              </a:rPr>
              <a:t>principal actions that can </a:t>
            </a:r>
            <a:r>
              <a:rPr lang="en-US" sz="1600" dirty="0">
                <a:latin typeface="Times New Roman" panose="02020603050405020304" pitchFamily="18" charset="0"/>
                <a:cs typeface="Times New Roman" panose="02020603050405020304" pitchFamily="18" charset="0"/>
              </a:rPr>
              <a:t>be taken are to evacuate to  </a:t>
            </a:r>
            <a:r>
              <a:rPr lang="en-US" sz="1600" dirty="0" smtClean="0">
                <a:latin typeface="Times New Roman" panose="02020603050405020304" pitchFamily="18" charset="0"/>
                <a:cs typeface="Times New Roman" panose="02020603050405020304" pitchFamily="18" charset="0"/>
              </a:rPr>
              <a:t>a </a:t>
            </a:r>
            <a:r>
              <a:rPr lang="en-US" sz="1600" dirty="0">
                <a:latin typeface="Times New Roman" panose="02020603050405020304" pitchFamily="18" charset="0"/>
                <a:cs typeface="Times New Roman" panose="02020603050405020304" pitchFamily="18" charset="0"/>
              </a:rPr>
              <a:t>deep </a:t>
            </a:r>
            <a:r>
              <a:rPr lang="en-US" sz="1600" dirty="0" smtClean="0">
                <a:latin typeface="Times New Roman" panose="02020603050405020304" pitchFamily="18" charset="0"/>
                <a:cs typeface="Times New Roman" panose="02020603050405020304" pitchFamily="18" charset="0"/>
              </a:rPr>
              <a:t>and wide </a:t>
            </a:r>
            <a:r>
              <a:rPr lang="en-US" sz="1600" dirty="0">
                <a:latin typeface="Times New Roman" panose="02020603050405020304" pitchFamily="18" charset="0"/>
                <a:cs typeface="Times New Roman" panose="02020603050405020304" pitchFamily="18" charset="0"/>
              </a:rPr>
              <a:t>offshore area  </a:t>
            </a:r>
            <a:r>
              <a:rPr lang="en-US" sz="1600" dirty="0" smtClean="0">
                <a:latin typeface="Times New Roman" panose="02020603050405020304" pitchFamily="18" charset="0"/>
                <a:cs typeface="Times New Roman" panose="02020603050405020304" pitchFamily="18" charset="0"/>
              </a:rPr>
              <a:t>and </a:t>
            </a:r>
            <a:r>
              <a:rPr lang="en-US" sz="1600" dirty="0">
                <a:latin typeface="Times New Roman" panose="02020603050405020304" pitchFamily="18" charset="0"/>
                <a:cs typeface="Times New Roman" panose="02020603050405020304" pitchFamily="18" charset="0"/>
              </a:rPr>
              <a:t>to moor a ship with </a:t>
            </a:r>
            <a:r>
              <a:rPr lang="en-US" sz="1600" dirty="0" smtClean="0">
                <a:latin typeface="Times New Roman" panose="02020603050405020304" pitchFamily="18" charset="0"/>
                <a:cs typeface="Times New Roman" panose="02020603050405020304" pitchFamily="18" charset="0"/>
              </a:rPr>
              <a:t>many long mooring </a:t>
            </a:r>
            <a:r>
              <a:rPr lang="en-US" sz="1600" dirty="0">
                <a:latin typeface="Times New Roman" panose="02020603050405020304" pitchFamily="18" charset="0"/>
                <a:cs typeface="Times New Roman" panose="02020603050405020304" pitchFamily="18" charset="0"/>
              </a:rPr>
              <a:t>ropes.</a:t>
            </a:r>
            <a:endParaRPr lang="fa-IR"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flipH="1">
            <a:off x="838200" y="1371600"/>
            <a:ext cx="6248400" cy="369332"/>
          </a:xfrm>
          <a:prstGeom prst="rect">
            <a:avLst/>
          </a:prstGeom>
          <a:gradFill flip="none" rotWithShape="1">
            <a:gsLst>
              <a:gs pos="0">
                <a:schemeClr val="bg1"/>
              </a:gs>
              <a:gs pos="56000">
                <a:schemeClr val="accent6"/>
              </a:gs>
              <a:gs pos="0">
                <a:schemeClr val="bg1"/>
              </a:gs>
              <a:gs pos="55000">
                <a:schemeClr val="accent6"/>
              </a:gs>
            </a:gsLst>
            <a:lin ang="0" scaled="1"/>
            <a:tileRect/>
          </a:gradFill>
          <a:ln cap="rnd">
            <a:noFill/>
          </a:ln>
        </p:spPr>
        <p:txBody>
          <a:bodyPr wrap="square" rtlCol="1">
            <a:spAutoFit/>
          </a:bodyPr>
          <a:lstStyle/>
          <a:p>
            <a:pPr marL="342900" lvl="2" indent="-342900" algn="l" rtl="0"/>
            <a:r>
              <a:rPr lang="en-US" dirty="0" smtClean="0">
                <a:latin typeface="Times New Roman" panose="02020603050405020304" pitchFamily="18" charset="0"/>
                <a:cs typeface="Times New Roman" panose="02020603050405020304" pitchFamily="18" charset="0"/>
              </a:rPr>
              <a:t>Third </a:t>
            </a:r>
            <a:r>
              <a:rPr lang="en-US" dirty="0">
                <a:latin typeface="Times New Roman" panose="02020603050405020304" pitchFamily="18" charset="0"/>
                <a:cs typeface="Times New Roman" panose="02020603050405020304" pitchFamily="18" charset="0"/>
              </a:rPr>
              <a:t>Strategy: </a:t>
            </a:r>
            <a:r>
              <a:rPr lang="en-US" dirty="0" smtClean="0">
                <a:latin typeface="Times New Roman" panose="02020603050405020304" pitchFamily="18" charset="0"/>
                <a:cs typeface="Times New Roman" panose="02020603050405020304" pitchFamily="18" charset="0"/>
              </a:rPr>
              <a:t>Management of Boats </a:t>
            </a:r>
            <a:r>
              <a:rPr lang="en-US" dirty="0">
                <a:latin typeface="Times New Roman" panose="02020603050405020304" pitchFamily="18" charset="0"/>
                <a:cs typeface="Times New Roman" panose="02020603050405020304" pitchFamily="18" charset="0"/>
              </a:rPr>
              <a:t>and ships in ports</a:t>
            </a:r>
          </a:p>
        </p:txBody>
      </p:sp>
      <p:sp>
        <p:nvSpPr>
          <p:cNvPr id="8" name="Title 1"/>
          <p:cNvSpPr>
            <a:spLocks noGrp="1"/>
          </p:cNvSpPr>
          <p:nvPr>
            <p:ph type="title"/>
          </p:nvPr>
        </p:nvSpPr>
        <p:spPr>
          <a:xfrm>
            <a:off x="762000" y="381000"/>
            <a:ext cx="6934200" cy="1066800"/>
          </a:xfrm>
        </p:spPr>
        <p:txBody>
          <a:bodyPr/>
          <a:lstStyle/>
          <a:p>
            <a:pPr algn="l" rtl="0"/>
            <a:r>
              <a:rPr lang="en-US" dirty="0"/>
              <a:t>Strategy</a:t>
            </a:r>
            <a:endParaRPr lang="fa-IR" dirty="0"/>
          </a:p>
        </p:txBody>
      </p:sp>
    </p:spTree>
    <p:extLst>
      <p:ext uri="{BB962C8B-B14F-4D97-AF65-F5344CB8AC3E}">
        <p14:creationId xmlns:p14="http://schemas.microsoft.com/office/powerpoint/2010/main" val="9128264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flipH="1">
            <a:off x="838200" y="1371600"/>
            <a:ext cx="6248400" cy="369332"/>
          </a:xfrm>
          <a:prstGeom prst="rect">
            <a:avLst/>
          </a:prstGeom>
          <a:gradFill flip="none" rotWithShape="1">
            <a:gsLst>
              <a:gs pos="0">
                <a:schemeClr val="bg1"/>
              </a:gs>
              <a:gs pos="56000">
                <a:schemeClr val="accent6"/>
              </a:gs>
              <a:gs pos="0">
                <a:schemeClr val="bg1"/>
              </a:gs>
              <a:gs pos="55000">
                <a:schemeClr val="accent6"/>
              </a:gs>
            </a:gsLst>
            <a:lin ang="0" scaled="1"/>
            <a:tileRect/>
          </a:gradFill>
          <a:ln cap="rnd">
            <a:noFill/>
          </a:ln>
        </p:spPr>
        <p:txBody>
          <a:bodyPr wrap="square" rtlCol="1">
            <a:spAutoFit/>
          </a:bodyPr>
          <a:lstStyle/>
          <a:p>
            <a:pPr marL="342900" lvl="2" indent="-342900" algn="l" rtl="0"/>
            <a:r>
              <a:rPr lang="en-US" dirty="0" smtClean="0">
                <a:latin typeface="Times New Roman" panose="02020603050405020304" pitchFamily="18" charset="0"/>
                <a:cs typeface="Times New Roman" panose="02020603050405020304" pitchFamily="18" charset="0"/>
              </a:rPr>
              <a:t>Third </a:t>
            </a:r>
            <a:r>
              <a:rPr lang="en-US" dirty="0">
                <a:latin typeface="Times New Roman" panose="02020603050405020304" pitchFamily="18" charset="0"/>
                <a:cs typeface="Times New Roman" panose="02020603050405020304" pitchFamily="18" charset="0"/>
              </a:rPr>
              <a:t>Strategy: </a:t>
            </a:r>
            <a:r>
              <a:rPr lang="en-US" dirty="0" smtClean="0">
                <a:latin typeface="Times New Roman" panose="02020603050405020304" pitchFamily="18" charset="0"/>
                <a:cs typeface="Times New Roman" panose="02020603050405020304" pitchFamily="18" charset="0"/>
              </a:rPr>
              <a:t>Management </a:t>
            </a:r>
            <a:r>
              <a:rPr lang="en-US" dirty="0">
                <a:latin typeface="Times New Roman" panose="02020603050405020304" pitchFamily="18" charset="0"/>
                <a:cs typeface="Times New Roman" panose="02020603050405020304" pitchFamily="18" charset="0"/>
              </a:rPr>
              <a:t>of Boats and ships in ports</a:t>
            </a:r>
          </a:p>
        </p:txBody>
      </p:sp>
      <p:pic>
        <p:nvPicPr>
          <p:cNvPr id="5" name="Picture 4" descr="C:\Users\Reza_System\Desktop\shimizu.JPG"/>
          <p:cNvPicPr/>
          <p:nvPr/>
        </p:nvPicPr>
        <p:blipFill rotWithShape="1">
          <a:blip r:embed="rId2">
            <a:extLst>
              <a:ext uri="{28A0092B-C50C-407E-A947-70E740481C1C}">
                <a14:useLocalDpi xmlns:a14="http://schemas.microsoft.com/office/drawing/2010/main" val="0"/>
              </a:ext>
            </a:extLst>
          </a:blip>
          <a:srcRect l="6816"/>
          <a:stretch/>
        </p:blipFill>
        <p:spPr bwMode="auto">
          <a:xfrm>
            <a:off x="5486399" y="2157154"/>
            <a:ext cx="3657601" cy="2567781"/>
          </a:xfrm>
          <a:prstGeom prst="rect">
            <a:avLst/>
          </a:prstGeom>
          <a:noFill/>
          <a:ln>
            <a:noFill/>
          </a:ln>
        </p:spPr>
      </p:pic>
      <p:sp>
        <p:nvSpPr>
          <p:cNvPr id="6" name="Slide Number Placeholder 5"/>
          <p:cNvSpPr>
            <a:spLocks noGrp="1"/>
          </p:cNvSpPr>
          <p:nvPr>
            <p:ph type="sldNum" sz="quarter" idx="12"/>
          </p:nvPr>
        </p:nvSpPr>
        <p:spPr/>
        <p:txBody>
          <a:bodyPr/>
          <a:lstStyle/>
          <a:p>
            <a:pPr>
              <a:defRPr/>
            </a:pPr>
            <a:fld id="{1CB13C5A-D108-44AE-9FC9-8F57B378148F}" type="slidenum">
              <a:rPr lang="en-US" smtClean="0"/>
              <a:pPr>
                <a:defRPr/>
              </a:pPr>
              <a:t>47</a:t>
            </a:fld>
            <a:endParaRPr lang="en-US"/>
          </a:p>
        </p:txBody>
      </p:sp>
      <p:sp>
        <p:nvSpPr>
          <p:cNvPr id="8" name="Rectangle 7"/>
          <p:cNvSpPr/>
          <p:nvPr/>
        </p:nvSpPr>
        <p:spPr>
          <a:xfrm>
            <a:off x="838200" y="1981200"/>
            <a:ext cx="4637754" cy="4801314"/>
          </a:xfrm>
          <a:prstGeom prst="rect">
            <a:avLst/>
          </a:prstGeom>
        </p:spPr>
        <p:txBody>
          <a:bodyPr wrap="square">
            <a:spAutoFit/>
          </a:bodyPr>
          <a:lstStyle/>
          <a:p>
            <a:pPr algn="just" rtl="0"/>
            <a:r>
              <a:rPr lang="en-US" dirty="0">
                <a:latin typeface="Times New Roman" panose="02020603050405020304" pitchFamily="18" charset="0"/>
                <a:cs typeface="Times New Roman" panose="02020603050405020304" pitchFamily="18" charset="0"/>
              </a:rPr>
              <a:t>The best way to keep a ship undamaged by a tsunami </a:t>
            </a:r>
            <a:r>
              <a:rPr lang="en-US" dirty="0" smtClean="0">
                <a:latin typeface="Times New Roman" panose="02020603050405020304" pitchFamily="18" charset="0"/>
                <a:cs typeface="Times New Roman" panose="02020603050405020304" pitchFamily="18" charset="0"/>
              </a:rPr>
              <a:t>is to </a:t>
            </a:r>
            <a:r>
              <a:rPr lang="en-US" dirty="0">
                <a:latin typeface="Times New Roman" panose="02020603050405020304" pitchFamily="18" charset="0"/>
                <a:cs typeface="Times New Roman" panose="02020603050405020304" pitchFamily="18" charset="0"/>
              </a:rPr>
              <a:t>have it evacuate outside the port. However, </a:t>
            </a:r>
            <a:r>
              <a:rPr lang="en-US" dirty="0" smtClean="0">
                <a:latin typeface="Times New Roman" panose="02020603050405020304" pitchFamily="18" charset="0"/>
                <a:cs typeface="Times New Roman" panose="02020603050405020304" pitchFamily="18" charset="0"/>
              </a:rPr>
              <a:t>this method </a:t>
            </a:r>
            <a:r>
              <a:rPr lang="en-US" dirty="0">
                <a:latin typeface="Times New Roman" panose="02020603050405020304" pitchFamily="18" charset="0"/>
                <a:cs typeface="Times New Roman" panose="02020603050405020304" pitchFamily="18" charset="0"/>
              </a:rPr>
              <a:t>can be applied only if there is enough </a:t>
            </a:r>
            <a:r>
              <a:rPr lang="en-US" dirty="0" smtClean="0">
                <a:latin typeface="Times New Roman" panose="02020603050405020304" pitchFamily="18" charset="0"/>
                <a:cs typeface="Times New Roman" panose="02020603050405020304" pitchFamily="18" charset="0"/>
              </a:rPr>
              <a:t>time before </a:t>
            </a:r>
            <a:r>
              <a:rPr lang="en-US" dirty="0">
                <a:latin typeface="Times New Roman" panose="02020603050405020304" pitchFamily="18" charset="0"/>
                <a:cs typeface="Times New Roman" panose="02020603050405020304" pitchFamily="18" charset="0"/>
              </a:rPr>
              <a:t>the arrival of a </a:t>
            </a:r>
            <a:r>
              <a:rPr lang="en-US" dirty="0" smtClean="0">
                <a:latin typeface="Times New Roman" panose="02020603050405020304" pitchFamily="18" charset="0"/>
                <a:cs typeface="Times New Roman" panose="02020603050405020304" pitchFamily="18" charset="0"/>
              </a:rPr>
              <a:t>tsunami.</a:t>
            </a:r>
          </a:p>
          <a:p>
            <a:pPr algn="just" rtl="0"/>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Japan Association of Marine Safety suggests </a:t>
            </a:r>
            <a:r>
              <a:rPr lang="en-US" dirty="0" smtClean="0">
                <a:latin typeface="Times New Roman" panose="02020603050405020304" pitchFamily="18" charset="0"/>
                <a:cs typeface="Times New Roman" panose="02020603050405020304" pitchFamily="18" charset="0"/>
              </a:rPr>
              <a:t>the preparation </a:t>
            </a:r>
            <a:r>
              <a:rPr lang="en-US" dirty="0">
                <a:latin typeface="Times New Roman" panose="02020603050405020304" pitchFamily="18" charset="0"/>
                <a:cs typeface="Times New Roman" panose="02020603050405020304" pitchFamily="18" charset="0"/>
              </a:rPr>
              <a:t>of a port version of hazard maps, </a:t>
            </a:r>
            <a:r>
              <a:rPr lang="en-US" dirty="0" smtClean="0">
                <a:latin typeface="Times New Roman" panose="02020603050405020304" pitchFamily="18" charset="0"/>
                <a:cs typeface="Times New Roman" panose="02020603050405020304" pitchFamily="18" charset="0"/>
              </a:rPr>
              <a:t>which indicate </a:t>
            </a:r>
            <a:r>
              <a:rPr lang="en-US" dirty="0">
                <a:latin typeface="Times New Roman" panose="02020603050405020304" pitchFamily="18" charset="0"/>
                <a:cs typeface="Times New Roman" panose="02020603050405020304" pitchFamily="18" charset="0"/>
              </a:rPr>
              <a:t>the predicted situation of a tsunami attack in </a:t>
            </a:r>
            <a:r>
              <a:rPr lang="en-US" dirty="0" smtClean="0">
                <a:latin typeface="Times New Roman" panose="02020603050405020304" pitchFamily="18" charset="0"/>
                <a:cs typeface="Times New Roman" panose="02020603050405020304" pitchFamily="18" charset="0"/>
              </a:rPr>
              <a:t>a harbor </a:t>
            </a:r>
            <a:r>
              <a:rPr lang="en-US" dirty="0">
                <a:latin typeface="Times New Roman" panose="02020603050405020304" pitchFamily="18" charset="0"/>
                <a:cs typeface="Times New Roman" panose="02020603050405020304" pitchFamily="18" charset="0"/>
              </a:rPr>
              <a:t>basin.  </a:t>
            </a:r>
            <a:r>
              <a:rPr lang="en-US" dirty="0" smtClean="0">
                <a:latin typeface="Times New Roman" panose="02020603050405020304" pitchFamily="18" charset="0"/>
                <a:cs typeface="Times New Roman" panose="02020603050405020304" pitchFamily="18" charset="0"/>
              </a:rPr>
              <a:t>The degree of risk according to the location of a ship can be grasped from the hazard map, and the measures designated in the ship action table against tsunami can be taken based on a tsunami forecast. A ship action table against tsunami </a:t>
            </a:r>
            <a:r>
              <a:rPr lang="en-US" dirty="0">
                <a:latin typeface="Times New Roman" panose="02020603050405020304" pitchFamily="18" charset="0"/>
                <a:cs typeface="Times New Roman" panose="02020603050405020304" pitchFamily="18" charset="0"/>
              </a:rPr>
              <a:t>like Previous </a:t>
            </a:r>
            <a:r>
              <a:rPr lang="en-US" dirty="0" smtClean="0">
                <a:latin typeface="Times New Roman" panose="02020603050405020304" pitchFamily="18" charset="0"/>
                <a:cs typeface="Times New Roman" panose="02020603050405020304" pitchFamily="18" charset="0"/>
              </a:rPr>
              <a:t>Page Table and a hazard map like should be prepared for each port with regard to its specific conditions.</a:t>
            </a:r>
            <a:endParaRPr lang="fa-IR" dirty="0">
              <a:latin typeface="Times New Roman" panose="02020603050405020304" pitchFamily="18" charset="0"/>
              <a:cs typeface="Times New Roman" panose="02020603050405020304" pitchFamily="18" charset="0"/>
            </a:endParaRPr>
          </a:p>
        </p:txBody>
      </p:sp>
      <p:sp>
        <p:nvSpPr>
          <p:cNvPr id="9" name="Rectangle 8"/>
          <p:cNvSpPr/>
          <p:nvPr/>
        </p:nvSpPr>
        <p:spPr>
          <a:xfrm>
            <a:off x="5837903" y="4769601"/>
            <a:ext cx="2954591" cy="307777"/>
          </a:xfrm>
          <a:prstGeom prst="rect">
            <a:avLst/>
          </a:prstGeom>
        </p:spPr>
        <p:txBody>
          <a:bodyPr wrap="none">
            <a:spAutoFit/>
          </a:bodyPr>
          <a:lstStyle/>
          <a:p>
            <a:r>
              <a:rPr lang="en-US" sz="1400" b="1" dirty="0">
                <a:latin typeface="Times New Roman" panose="02020603050405020304" pitchFamily="18" charset="0"/>
                <a:cs typeface="Times New Roman" panose="02020603050405020304" pitchFamily="18" charset="0"/>
              </a:rPr>
              <a:t>hazard map for the Port of Shimizu.</a:t>
            </a:r>
          </a:p>
        </p:txBody>
      </p:sp>
      <p:sp>
        <p:nvSpPr>
          <p:cNvPr id="11" name="Title 1"/>
          <p:cNvSpPr txBox="1">
            <a:spLocks/>
          </p:cNvSpPr>
          <p:nvPr/>
        </p:nvSpPr>
        <p:spPr bwMode="auto">
          <a:xfrm>
            <a:off x="762000" y="381000"/>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smtClean="0"/>
              <a:t>Strategy</a:t>
            </a:r>
            <a:endParaRPr lang="fa-IR" kern="0" dirty="0"/>
          </a:p>
        </p:txBody>
      </p:sp>
    </p:spTree>
    <p:extLst>
      <p:ext uri="{BB962C8B-B14F-4D97-AF65-F5344CB8AC3E}">
        <p14:creationId xmlns:p14="http://schemas.microsoft.com/office/powerpoint/2010/main" val="3008299367"/>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48</a:t>
            </a:fld>
            <a:endParaRPr lang="en-US" dirty="0"/>
          </a:p>
        </p:txBody>
      </p:sp>
      <p:sp>
        <p:nvSpPr>
          <p:cNvPr id="5" name="Rectangle 4"/>
          <p:cNvSpPr/>
          <p:nvPr/>
        </p:nvSpPr>
        <p:spPr>
          <a:xfrm>
            <a:off x="762000" y="2133599"/>
            <a:ext cx="7704221" cy="3693319"/>
          </a:xfrm>
          <a:prstGeom prst="rect">
            <a:avLst/>
          </a:prstGeom>
        </p:spPr>
        <p:txBody>
          <a:bodyPr wrap="square">
            <a:spAutoFit/>
          </a:bodyPr>
          <a:lstStyle/>
          <a:p>
            <a:pPr algn="just" rtl="0"/>
            <a:r>
              <a:rPr lang="en-US" dirty="0">
                <a:latin typeface="Times New Roman" panose="02020603050405020304" pitchFamily="18" charset="0"/>
                <a:cs typeface="Times New Roman" panose="02020603050405020304" pitchFamily="18" charset="0"/>
              </a:rPr>
              <a:t> Tsunami Warning System (TWS) is used to detect </a:t>
            </a:r>
            <a:r>
              <a:rPr lang="en-US" dirty="0" smtClean="0">
                <a:latin typeface="Times New Roman" panose="02020603050405020304" pitchFamily="18" charset="0"/>
                <a:cs typeface="Times New Roman" panose="02020603050405020304" pitchFamily="18" charset="0"/>
              </a:rPr>
              <a:t>tsunamis</a:t>
            </a:r>
            <a:r>
              <a:rPr lang="en-US" dirty="0">
                <a:latin typeface="Times New Roman" panose="02020603050405020304" pitchFamily="18" charset="0"/>
                <a:cs typeface="Times New Roman" panose="02020603050405020304" pitchFamily="18" charset="0"/>
              </a:rPr>
              <a:t> in advance and issue warnings to prevent loss of life and damage. It is made up of two equally important components: a network of sensors to detect tsunamis and a communications infrastructure to issue timely alarms to permit evacuation of the coastal areas</a:t>
            </a:r>
            <a:r>
              <a:rPr lang="en-US" dirty="0" smtClean="0">
                <a:latin typeface="Times New Roman" panose="02020603050405020304" pitchFamily="18" charset="0"/>
                <a:cs typeface="Times New Roman" panose="02020603050405020304" pitchFamily="18" charset="0"/>
              </a:rPr>
              <a:t>.</a:t>
            </a:r>
          </a:p>
          <a:p>
            <a:pPr algn="just" rtl="0"/>
            <a:endParaRPr lang="en-US" dirty="0" smtClean="0">
              <a:latin typeface="Times New Roman" panose="02020603050405020304" pitchFamily="18" charset="0"/>
              <a:cs typeface="Times New Roman" panose="02020603050405020304" pitchFamily="18" charset="0"/>
            </a:endParaRPr>
          </a:p>
          <a:p>
            <a:pPr algn="just" rtl="0"/>
            <a:endParaRPr lang="en-US" dirty="0">
              <a:latin typeface="Times New Roman" panose="02020603050405020304" pitchFamily="18" charset="0"/>
              <a:cs typeface="Times New Roman" panose="02020603050405020304" pitchFamily="18" charset="0"/>
            </a:endParaRPr>
          </a:p>
          <a:p>
            <a:pPr algn="just" rtl="0"/>
            <a:endParaRPr lang="en-US" dirty="0" smtClean="0">
              <a:latin typeface="Times New Roman" panose="02020603050405020304" pitchFamily="18" charset="0"/>
              <a:cs typeface="Times New Roman" panose="02020603050405020304" pitchFamily="18" charset="0"/>
            </a:endParaRPr>
          </a:p>
          <a:p>
            <a:pPr algn="just" rtl="0"/>
            <a:endParaRPr lang="en-US" dirty="0">
              <a:latin typeface="Times New Roman" panose="02020603050405020304" pitchFamily="18" charset="0"/>
              <a:cs typeface="Times New Roman" panose="02020603050405020304" pitchFamily="18" charset="0"/>
            </a:endParaRPr>
          </a:p>
          <a:p>
            <a:pPr algn="just" rtl="0"/>
            <a:endParaRPr lang="en-US" dirty="0" smtClean="0">
              <a:latin typeface="Times New Roman" panose="02020603050405020304" pitchFamily="18" charset="0"/>
              <a:cs typeface="Times New Roman" panose="02020603050405020304" pitchFamily="18" charset="0"/>
            </a:endParaRPr>
          </a:p>
          <a:p>
            <a:pPr algn="just" rtl="0"/>
            <a:endParaRPr lang="en-US" dirty="0">
              <a:latin typeface="Times New Roman" panose="02020603050405020304" pitchFamily="18" charset="0"/>
              <a:cs typeface="Times New Roman" panose="02020603050405020304" pitchFamily="18" charset="0"/>
            </a:endParaRPr>
          </a:p>
          <a:p>
            <a:pPr algn="just" rtl="0"/>
            <a:endParaRPr lang="en-US" dirty="0" smtClean="0">
              <a:latin typeface="Times New Roman" panose="02020603050405020304" pitchFamily="18" charset="0"/>
              <a:cs typeface="Times New Roman" panose="02020603050405020304" pitchFamily="18" charset="0"/>
            </a:endParaRPr>
          </a:p>
          <a:p>
            <a:pPr algn="just" rtl="0"/>
            <a:endParaRPr lang="fa-IR" dirty="0">
              <a:latin typeface="Times New Roman" panose="02020603050405020304" pitchFamily="18" charset="0"/>
              <a:cs typeface="Times New Roman" panose="02020603050405020304" pitchFamily="18" charset="0"/>
            </a:endParaRPr>
          </a:p>
        </p:txBody>
      </p:sp>
      <p:sp>
        <p:nvSpPr>
          <p:cNvPr id="6" name="TextBox 5"/>
          <p:cNvSpPr txBox="1"/>
          <p:nvPr/>
        </p:nvSpPr>
        <p:spPr>
          <a:xfrm flipH="1">
            <a:off x="838200" y="1371600"/>
            <a:ext cx="6248400" cy="369332"/>
          </a:xfrm>
          <a:prstGeom prst="rect">
            <a:avLst/>
          </a:prstGeom>
          <a:gradFill flip="none" rotWithShape="1">
            <a:gsLst>
              <a:gs pos="0">
                <a:schemeClr val="bg1"/>
              </a:gs>
              <a:gs pos="56000">
                <a:schemeClr val="accent6"/>
              </a:gs>
              <a:gs pos="0">
                <a:schemeClr val="bg1"/>
              </a:gs>
              <a:gs pos="55000">
                <a:schemeClr val="accent6"/>
              </a:gs>
            </a:gsLst>
            <a:lin ang="0" scaled="1"/>
            <a:tileRect/>
          </a:gradFill>
          <a:ln cap="rnd">
            <a:noFill/>
          </a:ln>
        </p:spPr>
        <p:txBody>
          <a:bodyPr wrap="square" rtlCol="1">
            <a:spAutoFit/>
          </a:bodyPr>
          <a:lstStyle/>
          <a:p>
            <a:pPr marL="342900" lvl="2" indent="-342900" algn="l" rtl="0"/>
            <a:r>
              <a:rPr lang="en-US" dirty="0" smtClean="0">
                <a:latin typeface="Times New Roman" panose="02020603050405020304" pitchFamily="18" charset="0"/>
                <a:cs typeface="Times New Roman" panose="02020603050405020304" pitchFamily="18" charset="0"/>
              </a:rPr>
              <a:t>Forth Strategy:</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tsunami warning system</a:t>
            </a:r>
          </a:p>
        </p:txBody>
      </p:sp>
      <p:sp>
        <p:nvSpPr>
          <p:cNvPr id="7" name="Title 1"/>
          <p:cNvSpPr txBox="1">
            <a:spLocks/>
          </p:cNvSpPr>
          <p:nvPr/>
        </p:nvSpPr>
        <p:spPr bwMode="auto">
          <a:xfrm>
            <a:off x="762000" y="381000"/>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smtClean="0"/>
              <a:t>Strategy</a:t>
            </a:r>
            <a:endParaRPr lang="fa-IR" kern="0" dirty="0"/>
          </a:p>
        </p:txBody>
      </p:sp>
    </p:spTree>
    <p:extLst>
      <p:ext uri="{BB962C8B-B14F-4D97-AF65-F5344CB8AC3E}">
        <p14:creationId xmlns:p14="http://schemas.microsoft.com/office/powerpoint/2010/main" val="18925598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49</a:t>
            </a:fld>
            <a:endParaRPr lang="en-US" dirty="0"/>
          </a:p>
        </p:txBody>
      </p:sp>
      <p:sp>
        <p:nvSpPr>
          <p:cNvPr id="5" name="Rectangle 4"/>
          <p:cNvSpPr/>
          <p:nvPr/>
        </p:nvSpPr>
        <p:spPr>
          <a:xfrm>
            <a:off x="762000" y="1981200"/>
            <a:ext cx="8077200" cy="2585323"/>
          </a:xfrm>
          <a:prstGeom prst="rect">
            <a:avLst/>
          </a:prstGeom>
        </p:spPr>
        <p:txBody>
          <a:bodyPr wrap="square">
            <a:spAutoFit/>
          </a:bodyPr>
          <a:lstStyle/>
          <a:p>
            <a:pPr algn="just" rtl="0"/>
            <a:r>
              <a:rPr lang="en-US" dirty="0" smtClean="0">
                <a:latin typeface="Times New Roman" panose="02020603050405020304" pitchFamily="18" charset="0"/>
                <a:cs typeface="Times New Roman" panose="02020603050405020304" pitchFamily="18" charset="0"/>
              </a:rPr>
              <a:t>Introduction </a:t>
            </a:r>
            <a:r>
              <a:rPr lang="en-US" dirty="0">
                <a:latin typeface="Times New Roman" panose="02020603050405020304" pitchFamily="18" charset="0"/>
                <a:cs typeface="Times New Roman" panose="02020603050405020304" pitchFamily="18" charset="0"/>
              </a:rPr>
              <a:t>of two tsunami warning system devices:</a:t>
            </a:r>
          </a:p>
          <a:p>
            <a:pPr marL="342900" indent="-342900" algn="just" rtl="0">
              <a:buAutoNum type="arabicPeriod"/>
            </a:pPr>
            <a:r>
              <a:rPr lang="en-US" dirty="0" smtClean="0">
                <a:latin typeface="Times New Roman" panose="02020603050405020304" pitchFamily="18" charset="0"/>
                <a:cs typeface="Times New Roman" panose="02020603050405020304" pitchFamily="18" charset="0"/>
              </a:rPr>
              <a:t>Earthquake </a:t>
            </a:r>
            <a:r>
              <a:rPr lang="en-US" dirty="0">
                <a:latin typeface="Times New Roman" panose="02020603050405020304" pitchFamily="18" charset="0"/>
                <a:cs typeface="Times New Roman" panose="02020603050405020304" pitchFamily="18" charset="0"/>
              </a:rPr>
              <a:t>Early Warning system (EEW system): </a:t>
            </a:r>
            <a:endParaRPr lang="en-US" dirty="0" smtClean="0">
              <a:latin typeface="Times New Roman" panose="02020603050405020304" pitchFamily="18" charset="0"/>
              <a:cs typeface="Times New Roman" panose="02020603050405020304" pitchFamily="18" charset="0"/>
            </a:endParaRPr>
          </a:p>
          <a:p>
            <a:pPr algn="just" rtl="0"/>
            <a:r>
              <a:rPr lang="en-US" dirty="0" smtClean="0">
                <a:latin typeface="Times New Roman" panose="02020603050405020304" pitchFamily="18" charset="0"/>
                <a:cs typeface="Times New Roman" panose="02020603050405020304" pitchFamily="18" charset="0"/>
              </a:rPr>
              <a:t>which </a:t>
            </a:r>
            <a:r>
              <a:rPr lang="en-US" dirty="0">
                <a:latin typeface="Times New Roman" panose="02020603050405020304" pitchFamily="18" charset="0"/>
                <a:cs typeface="Times New Roman" panose="02020603050405020304" pitchFamily="18" charset="0"/>
              </a:rPr>
              <a:t>quickly determines the hypocenter and the magnitude from the seismic waveform data observed at seismic stations near the hypocenter, and transmits warnings with estimated seismic intensity and arrival time of strong ground motion in each region before the strong ground motion arrives. This technique is also expected to contribute to reducing the elapsed time </a:t>
            </a:r>
            <a:r>
              <a:rPr lang="en-US" dirty="0" smtClean="0">
                <a:latin typeface="Times New Roman" panose="02020603050405020304" pitchFamily="18" charset="0"/>
                <a:cs typeface="Times New Roman" panose="02020603050405020304" pitchFamily="18" charset="0"/>
              </a:rPr>
              <a:t>for the </a:t>
            </a:r>
            <a:r>
              <a:rPr lang="en-US" dirty="0">
                <a:latin typeface="Times New Roman" panose="02020603050405020304" pitchFamily="18" charset="0"/>
                <a:cs typeface="Times New Roman" panose="02020603050405020304" pitchFamily="18" charset="0"/>
              </a:rPr>
              <a:t>issuance of tsunami warning. JMA applies the </a:t>
            </a:r>
            <a:r>
              <a:rPr lang="en-US" dirty="0" smtClean="0">
                <a:latin typeface="Times New Roman" panose="02020603050405020304" pitchFamily="18" charset="0"/>
                <a:cs typeface="Times New Roman" panose="02020603050405020304" pitchFamily="18" charset="0"/>
              </a:rPr>
              <a:t>EEW technique </a:t>
            </a:r>
            <a:r>
              <a:rPr lang="en-US" dirty="0">
                <a:latin typeface="Times New Roman" panose="02020603050405020304" pitchFamily="18" charset="0"/>
                <a:cs typeface="Times New Roman" panose="02020603050405020304" pitchFamily="18" charset="0"/>
              </a:rPr>
              <a:t>to tsunami warning to be issued in 2 </a:t>
            </a:r>
            <a:r>
              <a:rPr lang="en-US" dirty="0" smtClean="0">
                <a:latin typeface="Times New Roman" panose="02020603050405020304" pitchFamily="18" charset="0"/>
                <a:cs typeface="Times New Roman" panose="02020603050405020304" pitchFamily="18" charset="0"/>
              </a:rPr>
              <a:t>minutes at </a:t>
            </a:r>
            <a:r>
              <a:rPr lang="en-US" dirty="0">
                <a:latin typeface="Times New Roman" panose="02020603050405020304" pitchFamily="18" charset="0"/>
                <a:cs typeface="Times New Roman" panose="02020603050405020304" pitchFamily="18" charset="0"/>
              </a:rPr>
              <a:t>earliest after the occurrence of the earthquake.</a:t>
            </a:r>
          </a:p>
        </p:txBody>
      </p:sp>
      <p:pic>
        <p:nvPicPr>
          <p:cNvPr id="6" name="Picture 5"/>
          <p:cNvPicPr>
            <a:picLocks noChangeAspect="1"/>
          </p:cNvPicPr>
          <p:nvPr/>
        </p:nvPicPr>
        <p:blipFill>
          <a:blip r:embed="rId2"/>
          <a:stretch>
            <a:fillRect/>
          </a:stretch>
        </p:blipFill>
        <p:spPr>
          <a:xfrm>
            <a:off x="1365206" y="4542460"/>
            <a:ext cx="6870787" cy="2121592"/>
          </a:xfrm>
          <a:prstGeom prst="rect">
            <a:avLst/>
          </a:prstGeom>
        </p:spPr>
      </p:pic>
      <p:sp>
        <p:nvSpPr>
          <p:cNvPr id="9" name="TextBox 8"/>
          <p:cNvSpPr txBox="1"/>
          <p:nvPr/>
        </p:nvSpPr>
        <p:spPr>
          <a:xfrm flipH="1">
            <a:off x="838200" y="1371600"/>
            <a:ext cx="6248400" cy="369332"/>
          </a:xfrm>
          <a:prstGeom prst="rect">
            <a:avLst/>
          </a:prstGeom>
          <a:gradFill flip="none" rotWithShape="1">
            <a:gsLst>
              <a:gs pos="0">
                <a:schemeClr val="bg1"/>
              </a:gs>
              <a:gs pos="56000">
                <a:schemeClr val="accent6"/>
              </a:gs>
              <a:gs pos="0">
                <a:schemeClr val="bg1"/>
              </a:gs>
              <a:gs pos="55000">
                <a:schemeClr val="accent6"/>
              </a:gs>
            </a:gsLst>
            <a:lin ang="0" scaled="1"/>
            <a:tileRect/>
          </a:gradFill>
          <a:ln cap="rnd">
            <a:noFill/>
          </a:ln>
        </p:spPr>
        <p:txBody>
          <a:bodyPr wrap="square" rtlCol="1">
            <a:spAutoFit/>
          </a:bodyPr>
          <a:lstStyle/>
          <a:p>
            <a:pPr marL="342900" lvl="2" indent="-342900" algn="l" rtl="0"/>
            <a:r>
              <a:rPr lang="en-US" dirty="0" smtClean="0">
                <a:latin typeface="Times New Roman" panose="02020603050405020304" pitchFamily="18" charset="0"/>
                <a:cs typeface="Times New Roman" panose="02020603050405020304" pitchFamily="18" charset="0"/>
              </a:rPr>
              <a:t>Forth Strategy:</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tsunami warning system</a:t>
            </a:r>
          </a:p>
        </p:txBody>
      </p:sp>
      <p:sp>
        <p:nvSpPr>
          <p:cNvPr id="7" name="Title 1"/>
          <p:cNvSpPr txBox="1">
            <a:spLocks/>
          </p:cNvSpPr>
          <p:nvPr/>
        </p:nvSpPr>
        <p:spPr bwMode="auto">
          <a:xfrm>
            <a:off x="762000" y="381000"/>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smtClean="0"/>
              <a:t>Strategy</a:t>
            </a:r>
            <a:endParaRPr lang="fa-IR" kern="0" dirty="0"/>
          </a:p>
        </p:txBody>
      </p:sp>
    </p:spTree>
    <p:extLst>
      <p:ext uri="{BB962C8B-B14F-4D97-AF65-F5344CB8AC3E}">
        <p14:creationId xmlns:p14="http://schemas.microsoft.com/office/powerpoint/2010/main" val="23484029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50</a:t>
            </a:fld>
            <a:endParaRPr lang="en-US" dirty="0"/>
          </a:p>
        </p:txBody>
      </p:sp>
      <p:pic>
        <p:nvPicPr>
          <p:cNvPr id="6" name="Picture 5"/>
          <p:cNvPicPr>
            <a:picLocks noChangeAspect="1"/>
          </p:cNvPicPr>
          <p:nvPr/>
        </p:nvPicPr>
        <p:blipFill rotWithShape="1">
          <a:blip r:embed="rId2"/>
          <a:srcRect b="4489"/>
          <a:stretch/>
        </p:blipFill>
        <p:spPr>
          <a:xfrm>
            <a:off x="5486400" y="2362200"/>
            <a:ext cx="3492260" cy="4419599"/>
          </a:xfrm>
          <a:prstGeom prst="rect">
            <a:avLst/>
          </a:prstGeom>
        </p:spPr>
      </p:pic>
      <p:sp>
        <p:nvSpPr>
          <p:cNvPr id="7" name="Rectangle 6"/>
          <p:cNvSpPr/>
          <p:nvPr/>
        </p:nvSpPr>
        <p:spPr>
          <a:xfrm>
            <a:off x="792956" y="2209800"/>
            <a:ext cx="4769643" cy="3416320"/>
          </a:xfrm>
          <a:prstGeom prst="rect">
            <a:avLst/>
          </a:prstGeom>
        </p:spPr>
        <p:txBody>
          <a:bodyPr wrap="square">
            <a:spAutoFit/>
          </a:bodyPr>
          <a:lstStyle/>
          <a:p>
            <a:pPr algn="just" rtl="0"/>
            <a:r>
              <a:rPr lang="en-US" dirty="0" smtClean="0">
                <a:latin typeface="Times New Roman" panose="02020603050405020304" pitchFamily="18" charset="0"/>
                <a:cs typeface="Times New Roman" panose="02020603050405020304" pitchFamily="18" charset="0"/>
              </a:rPr>
              <a:t>2. DART (</a:t>
            </a:r>
            <a:r>
              <a:rPr lang="en-US" dirty="0">
                <a:latin typeface="Times New Roman" panose="02020603050405020304" pitchFamily="18" charset="0"/>
                <a:cs typeface="Times New Roman" panose="02020603050405020304" pitchFamily="18" charset="0"/>
              </a:rPr>
              <a:t>Deep-ocean Assessment </a:t>
            </a:r>
            <a:r>
              <a:rPr lang="en-US" dirty="0" smtClean="0">
                <a:latin typeface="Times New Roman" panose="02020603050405020304" pitchFamily="18" charset="0"/>
                <a:cs typeface="Times New Roman" panose="02020603050405020304" pitchFamily="18" charset="0"/>
              </a:rPr>
              <a:t>and Reporting </a:t>
            </a:r>
            <a:r>
              <a:rPr lang="en-US" dirty="0">
                <a:latin typeface="Times New Roman" panose="02020603050405020304" pitchFamily="18" charset="0"/>
                <a:cs typeface="Times New Roman" panose="02020603050405020304" pitchFamily="18" charset="0"/>
              </a:rPr>
              <a:t>of Tsunamis</a:t>
            </a:r>
            <a:r>
              <a:rPr lang="en-US" dirty="0" smtClean="0">
                <a:latin typeface="Times New Roman" panose="02020603050405020304" pitchFamily="18" charset="0"/>
                <a:cs typeface="Times New Roman" panose="02020603050405020304" pitchFamily="18" charset="0"/>
              </a:rPr>
              <a:t>): </a:t>
            </a:r>
          </a:p>
          <a:p>
            <a:pPr algn="just" rtl="0"/>
            <a:r>
              <a:rPr lang="en-US" dirty="0" smtClean="0">
                <a:latin typeface="Times New Roman" panose="02020603050405020304" pitchFamily="18" charset="0"/>
                <a:cs typeface="Times New Roman" panose="02020603050405020304" pitchFamily="18" charset="0"/>
              </a:rPr>
              <a:t>system consists of a seafloor bottom pressure recording (BPR) system capable of detecting tsunamis as small as 1 cm, and a moored surface buoy for real-time communications. An acoustic link is used to transmit data from the BPR on the seafloor to the surface buoy. The data are then relayed via a GOES satellite link to ground stations, which demodulate the signals for immediate dissemination to NOAA's Tsunami Warning Centers.</a:t>
            </a:r>
            <a:endParaRPr lang="fa-IR" dirty="0">
              <a:latin typeface="Times New Roman" panose="02020603050405020304" pitchFamily="18" charset="0"/>
              <a:cs typeface="Times New Roman" panose="02020603050405020304" pitchFamily="18" charset="0"/>
            </a:endParaRPr>
          </a:p>
        </p:txBody>
      </p:sp>
      <p:sp>
        <p:nvSpPr>
          <p:cNvPr id="9" name="TextBox 8"/>
          <p:cNvSpPr txBox="1"/>
          <p:nvPr/>
        </p:nvSpPr>
        <p:spPr>
          <a:xfrm flipH="1">
            <a:off x="838200" y="1371600"/>
            <a:ext cx="6248400" cy="369332"/>
          </a:xfrm>
          <a:prstGeom prst="rect">
            <a:avLst/>
          </a:prstGeom>
          <a:gradFill flip="none" rotWithShape="1">
            <a:gsLst>
              <a:gs pos="0">
                <a:schemeClr val="bg1"/>
              </a:gs>
              <a:gs pos="56000">
                <a:schemeClr val="accent6"/>
              </a:gs>
              <a:gs pos="0">
                <a:schemeClr val="bg1"/>
              </a:gs>
              <a:gs pos="55000">
                <a:schemeClr val="accent6"/>
              </a:gs>
            </a:gsLst>
            <a:lin ang="0" scaled="1"/>
            <a:tileRect/>
          </a:gradFill>
          <a:ln cap="rnd">
            <a:noFill/>
          </a:ln>
        </p:spPr>
        <p:txBody>
          <a:bodyPr wrap="square" rtlCol="1">
            <a:spAutoFit/>
          </a:bodyPr>
          <a:lstStyle/>
          <a:p>
            <a:pPr marL="342900" lvl="2" indent="-342900" algn="l" rtl="0"/>
            <a:r>
              <a:rPr lang="en-US" dirty="0" smtClean="0">
                <a:latin typeface="Times New Roman" panose="02020603050405020304" pitchFamily="18" charset="0"/>
                <a:cs typeface="Times New Roman" panose="02020603050405020304" pitchFamily="18" charset="0"/>
              </a:rPr>
              <a:t>Forth Strategy:</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tsunami warning system</a:t>
            </a:r>
          </a:p>
        </p:txBody>
      </p:sp>
      <p:sp>
        <p:nvSpPr>
          <p:cNvPr id="8" name="Title 1"/>
          <p:cNvSpPr txBox="1">
            <a:spLocks/>
          </p:cNvSpPr>
          <p:nvPr/>
        </p:nvSpPr>
        <p:spPr bwMode="auto">
          <a:xfrm>
            <a:off x="762000" y="381000"/>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dirty="0" smtClean="0"/>
              <a:t>Strategy</a:t>
            </a:r>
            <a:endParaRPr lang="fa-IR" kern="0" dirty="0"/>
          </a:p>
        </p:txBody>
      </p:sp>
    </p:spTree>
    <p:extLst>
      <p:ext uri="{BB962C8B-B14F-4D97-AF65-F5344CB8AC3E}">
        <p14:creationId xmlns:p14="http://schemas.microsoft.com/office/powerpoint/2010/main" val="39174792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51</a:t>
            </a:fld>
            <a:endParaRPr lang="en-US" dirty="0"/>
          </a:p>
        </p:txBody>
      </p:sp>
      <p:sp>
        <p:nvSpPr>
          <p:cNvPr id="11" name="Rectangle 10"/>
          <p:cNvSpPr/>
          <p:nvPr/>
        </p:nvSpPr>
        <p:spPr>
          <a:xfrm>
            <a:off x="786062" y="1981200"/>
            <a:ext cx="8205538" cy="23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285750" indent="-285750" algn="just" rtl="0" eaLnBrk="0" hangingPunct="0">
              <a:spcBef>
                <a:spcPct val="20000"/>
              </a:spcBef>
              <a:buClr>
                <a:schemeClr val="tx1"/>
              </a:buClr>
              <a:buSzPct val="75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March 2011, the devastating Tohoku tsunami caused failure of defense structure due to a complete lack of understanding of fault activity and incorrect estimate of earthquake prediction. In absence of information on </a:t>
            </a:r>
            <a:r>
              <a:rPr lang="en-US" dirty="0" err="1">
                <a:latin typeface="Times New Roman" panose="02020603050405020304" pitchFamily="18" charset="0"/>
                <a:cs typeface="Times New Roman" panose="02020603050405020304" pitchFamily="18" charset="0"/>
              </a:rPr>
              <a:t>Makran</a:t>
            </a:r>
            <a:r>
              <a:rPr lang="en-US" dirty="0">
                <a:latin typeface="Times New Roman" panose="02020603050405020304" pitchFamily="18" charset="0"/>
                <a:cs typeface="Times New Roman" panose="02020603050405020304" pitchFamily="18" charset="0"/>
              </a:rPr>
              <a:t> fault mechanism, it is </a:t>
            </a:r>
            <a:r>
              <a:rPr lang="en-US" dirty="0" smtClean="0">
                <a:latin typeface="Times New Roman" panose="02020603050405020304" pitchFamily="18" charset="0"/>
                <a:cs typeface="Times New Roman" panose="02020603050405020304" pitchFamily="18" charset="0"/>
              </a:rPr>
              <a:t>difficult or impossible </a:t>
            </a:r>
            <a:r>
              <a:rPr lang="en-US" dirty="0">
                <a:latin typeface="Times New Roman" panose="02020603050405020304" pitchFamily="18" charset="0"/>
                <a:cs typeface="Times New Roman" panose="02020603050405020304" pitchFamily="18" charset="0"/>
              </a:rPr>
              <a:t>to design structures that are capable of dealing with tsunami. Hence, the best way to minimize the effects of the probable tsunami strike on harbor and coastal facilities is to undertake disaster management policies to secure people and reduce the economic loss and business flow. </a:t>
            </a:r>
            <a:r>
              <a:rPr lang="en-US" dirty="0" smtClean="0">
                <a:latin typeface="Times New Roman" panose="02020603050405020304" pitchFamily="18" charset="0"/>
                <a:cs typeface="Times New Roman" panose="02020603050405020304" pitchFamily="18" charset="0"/>
              </a:rPr>
              <a:t>Thus</a:t>
            </a:r>
            <a:r>
              <a:rPr lang="en-US" dirty="0">
                <a:latin typeface="Times New Roman" panose="02020603050405020304" pitchFamily="18" charset="0"/>
                <a:cs typeface="Times New Roman" panose="02020603050405020304" pitchFamily="18" charset="0"/>
              </a:rPr>
              <a:t>, all the harbor personnel should be familiar with tsunami hazards and learn the experience obtained from different ports of the world, including </a:t>
            </a:r>
            <a:r>
              <a:rPr lang="en-US" dirty="0" smtClean="0">
                <a:latin typeface="Times New Roman" panose="02020603050405020304" pitchFamily="18" charset="0"/>
                <a:cs typeface="Times New Roman" panose="02020603050405020304" pitchFamily="18" charset="0"/>
              </a:rPr>
              <a:t>Japan.</a:t>
            </a:r>
            <a:endParaRPr lang="fa-IR"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bwMode="auto">
          <a:xfrm>
            <a:off x="762000" y="381000"/>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dirty="0"/>
              <a:t>Concluding Remarks</a:t>
            </a:r>
          </a:p>
        </p:txBody>
      </p:sp>
      <p:sp>
        <p:nvSpPr>
          <p:cNvPr id="8" name="Rectangle 7"/>
          <p:cNvSpPr/>
          <p:nvPr/>
        </p:nvSpPr>
        <p:spPr>
          <a:xfrm>
            <a:off x="762000" y="4549676"/>
            <a:ext cx="8153400" cy="2308324"/>
          </a:xfrm>
          <a:prstGeom prst="rect">
            <a:avLst/>
          </a:prstGeom>
        </p:spPr>
        <p:txBody>
          <a:bodyPr wrap="square">
            <a:spAutoFit/>
          </a:bodyPr>
          <a:lstStyle/>
          <a:p>
            <a:pPr marL="285750" indent="-285750" algn="just" rtl="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sunami </a:t>
            </a:r>
            <a:r>
              <a:rPr lang="en-US" dirty="0">
                <a:latin typeface="Times New Roman" panose="02020603050405020304" pitchFamily="18" charset="0"/>
                <a:cs typeface="Times New Roman" panose="02020603050405020304" pitchFamily="18" charset="0"/>
              </a:rPr>
              <a:t>early warning system can not normally announce the warning in case of occurrence a local </a:t>
            </a:r>
            <a:r>
              <a:rPr lang="en-US" dirty="0" smtClean="0">
                <a:latin typeface="Times New Roman" panose="02020603050405020304" pitchFamily="18" charset="0"/>
                <a:cs typeface="Times New Roman" panose="02020603050405020304" pitchFamily="18" charset="0"/>
              </a:rPr>
              <a:t>tsunami (such as </a:t>
            </a:r>
            <a:r>
              <a:rPr lang="en-US" dirty="0" err="1" smtClean="0">
                <a:latin typeface="Times New Roman" panose="02020603050405020304" pitchFamily="18" charset="0"/>
                <a:cs typeface="Times New Roman" panose="02020603050405020304" pitchFamily="18" charset="0"/>
              </a:rPr>
              <a:t>Makran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subduction</a:t>
            </a:r>
            <a:r>
              <a:rPr lang="en-US" dirty="0" smtClean="0">
                <a:latin typeface="Times New Roman" panose="02020603050405020304" pitchFamily="18" charset="0"/>
                <a:cs typeface="Times New Roman" panose="02020603050405020304" pitchFamily="18" charset="0"/>
              </a:rPr>
              <a:t> zone), so the </a:t>
            </a:r>
            <a:r>
              <a:rPr lang="en-US" dirty="0">
                <a:latin typeface="Times New Roman" panose="02020603050405020304" pitchFamily="18" charset="0"/>
                <a:cs typeface="Times New Roman" panose="02020603050405020304" pitchFamily="18" charset="0"/>
              </a:rPr>
              <a:t>best warning of the approach of a tsunami following a large local earthquake is the earthquake itself. Should a strong earthquake be felt at medium strength for what seems to be a long period, coastal people should prepare for a tsunami. The tsunami may follow immediately after the earthquake, or up to about an hour later. Sometimes, the first indication of the tsunami is the sea receding from the shore, exposing normally covered coral reefs. The rise in sea level then follows</a:t>
            </a:r>
            <a:r>
              <a:rPr lang="en-US" dirty="0" smtClean="0">
                <a:latin typeface="Times New Roman" panose="02020603050405020304" pitchFamily="18" charset="0"/>
                <a:cs typeface="Times New Roman" panose="02020603050405020304" pitchFamily="18" charset="0"/>
              </a:rPr>
              <a:t>.</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43876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52</a:t>
            </a:fld>
            <a:endParaRPr lang="en-US" dirty="0"/>
          </a:p>
        </p:txBody>
      </p:sp>
      <p:sp>
        <p:nvSpPr>
          <p:cNvPr id="6" name="Title 1"/>
          <p:cNvSpPr txBox="1">
            <a:spLocks/>
          </p:cNvSpPr>
          <p:nvPr/>
        </p:nvSpPr>
        <p:spPr bwMode="auto">
          <a:xfrm>
            <a:off x="762000" y="381000"/>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dirty="0"/>
              <a:t>Concluding Remarks</a:t>
            </a:r>
          </a:p>
        </p:txBody>
      </p:sp>
      <p:sp>
        <p:nvSpPr>
          <p:cNvPr id="7" name="Rectangle 6"/>
          <p:cNvSpPr/>
          <p:nvPr/>
        </p:nvSpPr>
        <p:spPr>
          <a:xfrm>
            <a:off x="788315" y="2362200"/>
            <a:ext cx="7944855" cy="1920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285750" indent="-285750" algn="just" rtl="0" eaLnBrk="0" hangingPunct="0">
              <a:spcBef>
                <a:spcPct val="20000"/>
              </a:spcBef>
              <a:buClr>
                <a:schemeClr val="tx1"/>
              </a:buClr>
              <a:buSzPct val="75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Due to the </a:t>
            </a:r>
            <a:r>
              <a:rPr lang="en-US" dirty="0" smtClean="0">
                <a:latin typeface="Times New Roman" panose="02020603050405020304" pitchFamily="18" charset="0"/>
                <a:cs typeface="Times New Roman" panose="02020603050405020304" pitchFamily="18" charset="0"/>
              </a:rPr>
              <a:t>tsunami wave </a:t>
            </a:r>
            <a:r>
              <a:rPr lang="en-US" dirty="0">
                <a:latin typeface="Times New Roman" panose="02020603050405020304" pitchFamily="18" charset="0"/>
                <a:cs typeface="Times New Roman" panose="02020603050405020304" pitchFamily="18" charset="0"/>
              </a:rPr>
              <a:t>arrival time (15 to 30 minutes) to </a:t>
            </a:r>
            <a:r>
              <a:rPr lang="en-US" dirty="0" smtClean="0">
                <a:latin typeface="Times New Roman" panose="02020603050405020304" pitchFamily="18" charset="0"/>
                <a:cs typeface="Times New Roman" panose="02020603050405020304" pitchFamily="18" charset="0"/>
              </a:rPr>
              <a:t>Iranian </a:t>
            </a:r>
            <a:r>
              <a:rPr lang="en-US" dirty="0">
                <a:latin typeface="Times New Roman" panose="02020603050405020304" pitchFamily="18" charset="0"/>
                <a:cs typeface="Times New Roman" panose="02020603050405020304" pitchFamily="18" charset="0"/>
              </a:rPr>
              <a:t>coastal areas such as </a:t>
            </a:r>
            <a:r>
              <a:rPr lang="en-US" dirty="0" err="1">
                <a:latin typeface="Times New Roman" panose="02020603050405020304" pitchFamily="18" charset="0"/>
                <a:cs typeface="Times New Roman" panose="02020603050405020304" pitchFamily="18" charset="0"/>
              </a:rPr>
              <a:t>Chabahar</a:t>
            </a:r>
            <a:r>
              <a:rPr lang="en-US" dirty="0">
                <a:latin typeface="Times New Roman" panose="02020603050405020304" pitchFamily="18" charset="0"/>
                <a:cs typeface="Times New Roman" panose="02020603050405020304" pitchFamily="18" charset="0"/>
              </a:rPr>
              <a:t> bay (if an earthquake with a moment magnitude of 8.5 MW occurs in western </a:t>
            </a:r>
            <a:r>
              <a:rPr lang="en-US" dirty="0" err="1">
                <a:latin typeface="Times New Roman" panose="02020603050405020304" pitchFamily="18" charset="0"/>
                <a:cs typeface="Times New Roman" panose="02020603050405020304" pitchFamily="18" charset="0"/>
              </a:rPr>
              <a:t>Makran</a:t>
            </a:r>
            <a:r>
              <a:rPr lang="en-US" dirty="0">
                <a:latin typeface="Times New Roman" panose="02020603050405020304" pitchFamily="18" charset="0"/>
                <a:cs typeface="Times New Roman" panose="02020603050405020304" pitchFamily="18" charset="0"/>
              </a:rPr>
              <a:t> region), tsunami warning system can be effective in saving lives </a:t>
            </a: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it announced warning within 5 to 7 minutes.</a:t>
            </a:r>
            <a:endParaRPr lang="fa-IR" dirty="0">
              <a:latin typeface="Times New Roman" panose="02020603050405020304" pitchFamily="18" charset="0"/>
              <a:cs typeface="Times New Roman" panose="02020603050405020304" pitchFamily="18" charset="0"/>
            </a:endParaRPr>
          </a:p>
          <a:p>
            <a:pPr algn="just" rtl="0" eaLnBrk="0" hangingPunct="0">
              <a:spcBef>
                <a:spcPct val="20000"/>
              </a:spcBef>
              <a:buClr>
                <a:schemeClr val="tx1"/>
              </a:buClr>
              <a:buSzPct val="75000"/>
              <a:buFont typeface="Wingdings" pitchFamily="2" charset="2"/>
              <a:buNone/>
            </a:pPr>
            <a:endParaRPr lang="fa-IR" dirty="0">
              <a:latin typeface="Times New Roman" panose="02020603050405020304" pitchFamily="18" charset="0"/>
              <a:cs typeface="Times New Roman" panose="02020603050405020304" pitchFamily="18" charset="0"/>
            </a:endParaRPr>
          </a:p>
          <a:p>
            <a:pPr algn="just" rtl="0" eaLnBrk="0" hangingPunct="0">
              <a:spcBef>
                <a:spcPct val="20000"/>
              </a:spcBef>
              <a:buClr>
                <a:schemeClr val="tx1"/>
              </a:buClr>
              <a:buSzPct val="75000"/>
              <a:buFont typeface="Wingdings" pitchFamily="2" charset="2"/>
              <a:buNone/>
            </a:pPr>
            <a:endParaRPr lang="fa-IR" dirty="0">
              <a:latin typeface="Times New Roman" panose="02020603050405020304" pitchFamily="18" charset="0"/>
              <a:cs typeface="Times New Roman" panose="02020603050405020304" pitchFamily="18" charset="0"/>
            </a:endParaRPr>
          </a:p>
          <a:p>
            <a:pPr algn="just" rtl="0" eaLnBrk="0" hangingPunct="0">
              <a:spcBef>
                <a:spcPct val="20000"/>
              </a:spcBef>
              <a:buClr>
                <a:schemeClr val="tx1"/>
              </a:buClr>
              <a:buSzPct val="75000"/>
              <a:buFont typeface="Wingdings" pitchFamily="2" charset="2"/>
              <a:buNone/>
            </a:pPr>
            <a:endParaRPr lang="fa-IR" dirty="0">
              <a:latin typeface="Times New Roman" panose="02020603050405020304" pitchFamily="18" charset="0"/>
              <a:cs typeface="Times New Roman" panose="02020603050405020304" pitchFamily="18" charset="0"/>
            </a:endParaRPr>
          </a:p>
        </p:txBody>
      </p:sp>
      <p:sp>
        <p:nvSpPr>
          <p:cNvPr id="8" name="Rectangle 7"/>
          <p:cNvSpPr/>
          <p:nvPr/>
        </p:nvSpPr>
        <p:spPr>
          <a:xfrm>
            <a:off x="794084" y="3821061"/>
            <a:ext cx="799122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285750" indent="-285750" algn="just" rtl="0" eaLnBrk="0" hangingPunct="0">
              <a:spcBef>
                <a:spcPct val="20000"/>
              </a:spcBef>
              <a:buClr>
                <a:schemeClr val="tx1"/>
              </a:buClr>
              <a:buSzPct val="75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 also have two research stations equipped with automatic water level changes measure system in </a:t>
            </a:r>
            <a:r>
              <a:rPr lang="en-US" dirty="0" err="1">
                <a:latin typeface="Times New Roman" panose="02020603050405020304" pitchFamily="18" charset="0"/>
                <a:cs typeface="Times New Roman" panose="02020603050405020304" pitchFamily="18" charset="0"/>
              </a:rPr>
              <a:t>Jask</a:t>
            </a:r>
            <a:r>
              <a:rPr lang="en-US" dirty="0">
                <a:latin typeface="Times New Roman" panose="02020603050405020304" pitchFamily="18" charset="0"/>
                <a:cs typeface="Times New Roman" panose="02020603050405020304" pitchFamily="18" charset="0"/>
              </a:rPr>
              <a:t> port and </a:t>
            </a:r>
            <a:r>
              <a:rPr lang="en-US" dirty="0" err="1">
                <a:latin typeface="Times New Roman" panose="02020603050405020304" pitchFamily="18" charset="0"/>
                <a:cs typeface="Times New Roman" panose="02020603050405020304" pitchFamily="18" charset="0"/>
              </a:rPr>
              <a:t>Chabahar</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bay that has </a:t>
            </a:r>
            <a:r>
              <a:rPr lang="en-US" dirty="0">
                <a:latin typeface="Times New Roman" panose="02020603050405020304" pitchFamily="18" charset="0"/>
                <a:cs typeface="Times New Roman" panose="02020603050405020304" pitchFamily="18" charset="0"/>
              </a:rPr>
              <a:t>been launched by National Pacific</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to monitor the </a:t>
            </a:r>
            <a:r>
              <a:rPr lang="en-US" dirty="0" err="1">
                <a:latin typeface="Times New Roman" panose="02020603050405020304" pitchFamily="18" charset="0"/>
                <a:cs typeface="Times New Roman" panose="02020603050405020304" pitchFamily="18" charset="0"/>
              </a:rPr>
              <a:t>Makran</a:t>
            </a:r>
            <a:r>
              <a:rPr lang="en-US" dirty="0">
                <a:latin typeface="Times New Roman" panose="02020603050405020304" pitchFamily="18" charset="0"/>
                <a:cs typeface="Times New Roman" panose="02020603050405020304" pitchFamily="18" charset="0"/>
              </a:rPr>
              <a:t> fault </a:t>
            </a:r>
            <a:r>
              <a:rPr lang="en-US" dirty="0" smtClean="0">
                <a:latin typeface="Times New Roman" panose="02020603050405020304" pitchFamily="18" charset="0"/>
                <a:cs typeface="Times New Roman" panose="02020603050405020304" pitchFamily="18" charset="0"/>
              </a:rPr>
              <a:t>condition.</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73406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CB13C5A-D108-44AE-9FC9-8F57B378148F}" type="slidenum">
              <a:rPr lang="en-US" smtClean="0"/>
              <a:pPr>
                <a:defRPr/>
              </a:pPr>
              <a:t>53</a:t>
            </a:fld>
            <a:endParaRPr lang="en-US" dirty="0"/>
          </a:p>
        </p:txBody>
      </p:sp>
      <p:sp>
        <p:nvSpPr>
          <p:cNvPr id="5" name="Rectangle 4"/>
          <p:cNvSpPr/>
          <p:nvPr/>
        </p:nvSpPr>
        <p:spPr>
          <a:xfrm>
            <a:off x="848933" y="2057400"/>
            <a:ext cx="7543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285750" indent="-285750" algn="just" rtl="0" eaLnBrk="0" hangingPunct="0">
              <a:spcBef>
                <a:spcPct val="20000"/>
              </a:spcBef>
              <a:buClr>
                <a:schemeClr val="tx1"/>
              </a:buClr>
              <a:buSzPct val="75000"/>
              <a:buFont typeface="Arial" panose="020B0604020202020204" pitchFamily="34" charset="0"/>
              <a:buChar char="•"/>
            </a:pPr>
            <a:r>
              <a:rPr lang="fa-IR" dirty="0">
                <a:latin typeface="Times New Roman" panose="02020603050405020304" pitchFamily="18" charset="0"/>
                <a:cs typeface="Times New Roman" panose="02020603050405020304" pitchFamily="18" charset="0"/>
              </a:rPr>
              <a:t>In order to overcome </a:t>
            </a:r>
            <a:r>
              <a:rPr lang="en-US" dirty="0" smtClean="0">
                <a:latin typeface="Times New Roman" panose="02020603050405020304" pitchFamily="18" charset="0"/>
                <a:cs typeface="Times New Roman" panose="02020603050405020304" pitchFamily="18" charset="0"/>
              </a:rPr>
              <a:t>the </a:t>
            </a:r>
            <a:r>
              <a:rPr lang="fa-IR" dirty="0" smtClean="0">
                <a:latin typeface="Times New Roman" panose="02020603050405020304" pitchFamily="18" charset="0"/>
                <a:cs typeface="Times New Roman" panose="02020603050405020304" pitchFamily="18" charset="0"/>
              </a:rPr>
              <a:t>shortcomings </a:t>
            </a:r>
            <a:r>
              <a:rPr lang="fa-IR" dirty="0">
                <a:latin typeface="Times New Roman" panose="02020603050405020304" pitchFamily="18" charset="0"/>
                <a:cs typeface="Times New Roman" panose="02020603050405020304" pitchFamily="18" charset="0"/>
              </a:rPr>
              <a:t>of </a:t>
            </a:r>
            <a:r>
              <a:rPr lang="fa-IR" dirty="0" smtClean="0">
                <a:latin typeface="Times New Roman" panose="02020603050405020304" pitchFamily="18" charset="0"/>
                <a:cs typeface="Times New Roman" panose="02020603050405020304" pitchFamily="18" charset="0"/>
              </a:rPr>
              <a:t>present </a:t>
            </a:r>
            <a:r>
              <a:rPr lang="fa-IR" dirty="0">
                <a:latin typeface="Times New Roman" panose="02020603050405020304" pitchFamily="18" charset="0"/>
                <a:cs typeface="Times New Roman" panose="02020603050405020304" pitchFamily="18" charset="0"/>
              </a:rPr>
              <a:t>study, the following suggestions are made </a:t>
            </a:r>
            <a:r>
              <a:rPr lang="fa-IR"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in future</a:t>
            </a:r>
            <a:r>
              <a:rPr lang="fa-IR" dirty="0" smtClean="0">
                <a:latin typeface="Times New Roman" panose="02020603050405020304" pitchFamily="18" charset="0"/>
                <a:cs typeface="Times New Roman" panose="02020603050405020304" pitchFamily="18" charset="0"/>
              </a:rPr>
              <a:t> </a:t>
            </a:r>
            <a:r>
              <a:rPr lang="fa-IR" dirty="0">
                <a:latin typeface="Times New Roman" panose="02020603050405020304" pitchFamily="18" charset="0"/>
                <a:cs typeface="Times New Roman" panose="02020603050405020304" pitchFamily="18" charset="0"/>
              </a:rPr>
              <a:t>modeling </a:t>
            </a:r>
            <a:r>
              <a:rPr lang="fa-IR" dirty="0" smtClean="0">
                <a:latin typeface="Times New Roman" panose="02020603050405020304" pitchFamily="18" charset="0"/>
                <a:cs typeface="Times New Roman" panose="02020603050405020304" pitchFamily="18" charset="0"/>
              </a:rPr>
              <a:t>study</a:t>
            </a:r>
            <a:r>
              <a:rPr lang="en-US" dirty="0" smtClean="0">
                <a:latin typeface="Times New Roman" panose="02020603050405020304" pitchFamily="18" charset="0"/>
                <a:cs typeface="Times New Roman" panose="02020603050405020304" pitchFamily="18" charset="0"/>
              </a:rPr>
              <a:t>:</a:t>
            </a:r>
            <a:endParaRPr lang="fa-IR" dirty="0">
              <a:latin typeface="Times New Roman" panose="02020603050405020304" pitchFamily="18" charset="0"/>
              <a:cs typeface="Times New Roman" panose="02020603050405020304" pitchFamily="18" charset="0"/>
            </a:endParaRPr>
          </a:p>
        </p:txBody>
      </p:sp>
      <p:sp>
        <p:nvSpPr>
          <p:cNvPr id="7" name="Rectangle 6"/>
          <p:cNvSpPr/>
          <p:nvPr/>
        </p:nvSpPr>
        <p:spPr>
          <a:xfrm>
            <a:off x="869715" y="2769236"/>
            <a:ext cx="75438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just" rtl="0" eaLnBrk="0" hangingPunct="0">
              <a:spcBef>
                <a:spcPct val="20000"/>
              </a:spcBef>
              <a:buClr>
                <a:schemeClr val="tx1"/>
              </a:buClr>
              <a:buSzPct val="75000"/>
            </a:pPr>
            <a:r>
              <a:rPr lang="en-US" dirty="0" smtClean="0">
                <a:latin typeface="Times New Roman" panose="02020603050405020304" pitchFamily="18" charset="0"/>
                <a:cs typeface="Times New Roman" panose="02020603050405020304" pitchFamily="18" charset="0"/>
              </a:rPr>
              <a:t>1. Use </a:t>
            </a:r>
            <a:r>
              <a:rPr lang="fa-IR" dirty="0">
                <a:latin typeface="Times New Roman" panose="02020603050405020304" pitchFamily="18" charset="0"/>
                <a:cs typeface="Times New Roman" panose="02020603050405020304" pitchFamily="18" charset="0"/>
              </a:rPr>
              <a:t>bathymetry and topography data with an accuracy of approximately </a:t>
            </a:r>
            <a:r>
              <a:rPr lang="en-US" dirty="0">
                <a:latin typeface="Times New Roman" panose="02020603050405020304" pitchFamily="18" charset="0"/>
                <a:cs typeface="Times New Roman" panose="02020603050405020304" pitchFamily="18" charset="0"/>
              </a:rPr>
              <a:t>10m to 90</a:t>
            </a:r>
            <a:r>
              <a:rPr lang="fa-IR" dirty="0">
                <a:latin typeface="Times New Roman" panose="02020603050405020304" pitchFamily="18" charset="0"/>
                <a:cs typeface="Times New Roman" panose="02020603050405020304" pitchFamily="18" charset="0"/>
              </a:rPr>
              <a:t>m in order to obtain accurate incoming tsunami profiles in major harbor</a:t>
            </a:r>
            <a:r>
              <a:rPr lang="en-US" dirty="0">
                <a:latin typeface="Times New Roman" panose="02020603050405020304" pitchFamily="18" charset="0"/>
                <a:cs typeface="Times New Roman" panose="02020603050405020304" pitchFamily="18" charset="0"/>
              </a:rPr>
              <a:t>s and coastal</a:t>
            </a:r>
            <a:r>
              <a:rPr lang="fa-IR" dirty="0">
                <a:latin typeface="Times New Roman" panose="02020603050405020304" pitchFamily="18" charset="0"/>
                <a:cs typeface="Times New Roman" panose="02020603050405020304" pitchFamily="18" charset="0"/>
              </a:rPr>
              <a:t> areas such as </a:t>
            </a:r>
            <a:r>
              <a:rPr lang="en-US" dirty="0" err="1">
                <a:latin typeface="Times New Roman" panose="02020603050405020304" pitchFamily="18" charset="0"/>
                <a:cs typeface="Times New Roman" panose="02020603050405020304" pitchFamily="18" charset="0"/>
              </a:rPr>
              <a:t>Chabahar</a:t>
            </a:r>
            <a:r>
              <a:rPr lang="en-US" dirty="0">
                <a:latin typeface="Times New Roman" panose="02020603050405020304" pitchFamily="18" charset="0"/>
                <a:cs typeface="Times New Roman" panose="02020603050405020304" pitchFamily="18" charset="0"/>
              </a:rPr>
              <a:t> Bay </a:t>
            </a:r>
            <a:r>
              <a:rPr lang="fa-IR" dirty="0">
                <a:latin typeface="Times New Roman" panose="02020603050405020304" pitchFamily="18" charset="0"/>
                <a:cs typeface="Times New Roman" panose="02020603050405020304" pitchFamily="18" charset="0"/>
              </a:rPr>
              <a:t>and </a:t>
            </a:r>
            <a:r>
              <a:rPr lang="en-US" dirty="0" err="1">
                <a:latin typeface="Times New Roman" panose="02020603050405020304" pitchFamily="18" charset="0"/>
                <a:cs typeface="Times New Roman" panose="02020603050405020304" pitchFamily="18" charset="0"/>
              </a:rPr>
              <a:t>Beris</a:t>
            </a:r>
            <a:r>
              <a:rPr lang="en-US" dirty="0">
                <a:latin typeface="Times New Roman" panose="02020603050405020304" pitchFamily="18" charset="0"/>
                <a:cs typeface="Times New Roman" panose="02020603050405020304" pitchFamily="18" charset="0"/>
              </a:rPr>
              <a:t> port.</a:t>
            </a:r>
            <a:endParaRPr lang="fa-IR" dirty="0">
              <a:latin typeface="Times New Roman" panose="02020603050405020304" pitchFamily="18" charset="0"/>
              <a:cs typeface="Times New Roman" panose="02020603050405020304" pitchFamily="18" charset="0"/>
            </a:endParaRPr>
          </a:p>
        </p:txBody>
      </p:sp>
      <p:sp>
        <p:nvSpPr>
          <p:cNvPr id="8" name="Rectangle 7"/>
          <p:cNvSpPr/>
          <p:nvPr/>
        </p:nvSpPr>
        <p:spPr>
          <a:xfrm>
            <a:off x="848933" y="5029200"/>
            <a:ext cx="756458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just" rtl="0" eaLnBrk="0" hangingPunct="0">
              <a:spcBef>
                <a:spcPct val="20000"/>
              </a:spcBef>
              <a:buClr>
                <a:schemeClr val="tx1"/>
              </a:buClr>
              <a:buSzPct val="75000"/>
            </a:pPr>
            <a:r>
              <a:rPr lang="en-US" dirty="0" smtClean="0">
                <a:latin typeface="Times New Roman" panose="02020603050405020304" pitchFamily="18" charset="0"/>
                <a:cs typeface="Times New Roman" panose="02020603050405020304" pitchFamily="18" charset="0"/>
              </a:rPr>
              <a:t>3. Model </a:t>
            </a:r>
            <a:r>
              <a:rPr lang="en-US" dirty="0">
                <a:latin typeface="Times New Roman" panose="02020603050405020304" pitchFamily="18" charset="0"/>
                <a:cs typeface="Times New Roman" panose="02020603050405020304" pitchFamily="18" charset="0"/>
              </a:rPr>
              <a:t>flooded area and Prepare  Evacuation maps of people/ships for </a:t>
            </a:r>
            <a:r>
              <a:rPr lang="en-US" dirty="0" smtClean="0">
                <a:latin typeface="Times New Roman" panose="02020603050405020304" pitchFamily="18" charset="0"/>
                <a:cs typeface="Times New Roman" panose="02020603050405020304" pitchFamily="18" charset="0"/>
              </a:rPr>
              <a:t>ports and </a:t>
            </a:r>
            <a:r>
              <a:rPr lang="en-US" dirty="0">
                <a:latin typeface="Times New Roman" panose="02020603050405020304" pitchFamily="18" charset="0"/>
                <a:cs typeface="Times New Roman" panose="02020603050405020304" pitchFamily="18" charset="0"/>
              </a:rPr>
              <a:t>coastal areas of Iran  if  tsunami </a:t>
            </a:r>
            <a:r>
              <a:rPr lang="en-US" dirty="0" smtClean="0">
                <a:latin typeface="Times New Roman" panose="02020603050405020304" pitchFamily="18" charset="0"/>
                <a:cs typeface="Times New Roman" panose="02020603050405020304" pitchFamily="18" charset="0"/>
              </a:rPr>
              <a:t>occurs.</a:t>
            </a:r>
            <a:endParaRPr lang="fa-IR" dirty="0">
              <a:latin typeface="Times New Roman" panose="02020603050405020304" pitchFamily="18" charset="0"/>
              <a:cs typeface="Times New Roman" panose="02020603050405020304" pitchFamily="18" charset="0"/>
            </a:endParaRPr>
          </a:p>
        </p:txBody>
      </p:sp>
      <p:sp>
        <p:nvSpPr>
          <p:cNvPr id="2" name="Rectangle 1"/>
          <p:cNvSpPr/>
          <p:nvPr/>
        </p:nvSpPr>
        <p:spPr>
          <a:xfrm>
            <a:off x="893959" y="3946371"/>
            <a:ext cx="751955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gn="just" rtl="0" eaLnBrk="0" hangingPunct="0">
              <a:spcBef>
                <a:spcPct val="20000"/>
              </a:spcBef>
              <a:buClr>
                <a:schemeClr val="tx1"/>
              </a:buClr>
              <a:buSzPct val="75000"/>
            </a:pPr>
            <a:r>
              <a:rPr lang="en-US" dirty="0" smtClean="0">
                <a:latin typeface="Times New Roman" panose="02020603050405020304" pitchFamily="18" charset="0"/>
                <a:cs typeface="Times New Roman" panose="02020603050405020304" pitchFamily="18" charset="0"/>
              </a:rPr>
              <a:t>2. Model overtopping </a:t>
            </a:r>
            <a:r>
              <a:rPr lang="en-US" dirty="0">
                <a:latin typeface="Times New Roman" panose="02020603050405020304" pitchFamily="18" charset="0"/>
                <a:cs typeface="Times New Roman" panose="02020603050405020304" pitchFamily="18" charset="0"/>
              </a:rPr>
              <a:t>of tsunami wave over a coastal structures in major harbors and coastal areas.</a:t>
            </a:r>
          </a:p>
        </p:txBody>
      </p:sp>
      <p:sp>
        <p:nvSpPr>
          <p:cNvPr id="9" name="Title 1"/>
          <p:cNvSpPr txBox="1">
            <a:spLocks/>
          </p:cNvSpPr>
          <p:nvPr/>
        </p:nvSpPr>
        <p:spPr bwMode="auto">
          <a:xfrm>
            <a:off x="762000" y="381000"/>
            <a:ext cx="6934200" cy="10668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rtl="1" eaLnBrk="0" fontAlgn="base" hangingPunct="0">
              <a:lnSpc>
                <a:spcPct val="90000"/>
              </a:lnSpc>
              <a:spcBef>
                <a:spcPct val="0"/>
              </a:spcBef>
              <a:spcAft>
                <a:spcPct val="0"/>
              </a:spcAft>
              <a:defRPr sz="2800" b="1">
                <a:solidFill>
                  <a:schemeClr val="tx2"/>
                </a:solidFill>
                <a:latin typeface="Times New Roman" panose="02020603050405020304" pitchFamily="18" charset="0"/>
                <a:ea typeface="+mj-ea"/>
                <a:cs typeface="Times New Roman" panose="02020603050405020304" pitchFamily="18" charset="0"/>
              </a:defRPr>
            </a:lvl1pPr>
            <a:lvl2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cs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cs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cs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cs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cs typeface="Arial" pitchFamily="34" charset="0"/>
              </a:defRPr>
            </a:lvl9pPr>
          </a:lstStyle>
          <a:p>
            <a:pPr algn="l" rtl="0"/>
            <a:r>
              <a:rPr lang="en-US" kern="0" dirty="0" smtClean="0"/>
              <a:t>Recommendations</a:t>
            </a:r>
            <a:endParaRPr lang="en-US" kern="0" dirty="0"/>
          </a:p>
        </p:txBody>
      </p:sp>
    </p:spTree>
    <p:extLst>
      <p:ext uri="{BB962C8B-B14F-4D97-AF65-F5344CB8AC3E}">
        <p14:creationId xmlns:p14="http://schemas.microsoft.com/office/powerpoint/2010/main" val="2562912690"/>
      </p:ext>
    </p:extLst>
  </p:cSld>
  <p:clrMapOvr>
    <a:masterClrMapping/>
  </p:clrMapOvr>
  <p:timing>
    <p:tnLst>
      <p:par>
        <p:cTn id="1" dur="indefinite" restart="never" nodeType="tmRoot"/>
      </p:par>
    </p:tnLst>
  </p:timing>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Capsules</Template>
  <TotalTime>8783</TotalTime>
  <Words>2823</Words>
  <Application>Microsoft Office PowerPoint</Application>
  <PresentationFormat>On-screen Show (4:3)</PresentationFormat>
  <Paragraphs>479</Paragraphs>
  <Slides>53</Slides>
  <Notes>7</Notes>
  <HiddenSlides>0</HiddenSlides>
  <MMClips>3</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53</vt:i4>
      </vt:variant>
    </vt:vector>
  </HeadingPairs>
  <TitlesOfParts>
    <vt:vector size="70" baseType="lpstr">
      <vt:lpstr>B Lotus</vt:lpstr>
      <vt:lpstr>2  Lotus</vt:lpstr>
      <vt:lpstr>B Mehr</vt:lpstr>
      <vt:lpstr>PMingLiU</vt:lpstr>
      <vt:lpstr>Arial</vt:lpstr>
      <vt:lpstr>Times New Roman</vt:lpstr>
      <vt:lpstr>Wingdings</vt:lpstr>
      <vt:lpstr>Abadi MT Condensed Light</vt:lpstr>
      <vt:lpstr>2  Titr</vt:lpstr>
      <vt:lpstr>2  Mitra</vt:lpstr>
      <vt:lpstr>BankGothic Md BT</vt:lpstr>
      <vt:lpstr>Times</vt:lpstr>
      <vt:lpstr>B Mitra</vt:lpstr>
      <vt:lpstr>Cambria Math</vt:lpstr>
      <vt:lpstr>Calibri</vt:lpstr>
      <vt:lpstr>Capsules</vt:lpstr>
      <vt:lpstr>1_Capsules</vt:lpstr>
      <vt:lpstr>Research and development to set a strategy for safeguarding tsunami effect on Makran coastal facility and along </vt:lpstr>
      <vt:lpstr>Categories</vt:lpstr>
      <vt:lpstr>What a Tsunami is  </vt:lpstr>
      <vt:lpstr>What a Tsunami is </vt:lpstr>
      <vt:lpstr>What a Tsunami is </vt:lpstr>
      <vt:lpstr>PowerPoint Presentation</vt:lpstr>
      <vt:lpstr>How are Tsunamis Generated   </vt:lpstr>
      <vt:lpstr>  How are Tsunamis Generated    </vt:lpstr>
      <vt:lpstr>How are Tsunamis Generated </vt:lpstr>
      <vt:lpstr>Distant Tsunami and Local Tsunami   </vt:lpstr>
      <vt:lpstr>Distant Tsunami and Local Tsunami </vt:lpstr>
      <vt:lpstr>Historical Tsunami in Makran Subduction Zone </vt:lpstr>
      <vt:lpstr>   Historical Tsunami in Makran Subduction Zone  </vt:lpstr>
      <vt:lpstr>   Historical Tsunami in Makran Subduction Zone  </vt:lpstr>
      <vt:lpstr>Research Methodology</vt:lpstr>
      <vt:lpstr>Research Methodology </vt:lpstr>
      <vt:lpstr>Research Methodology </vt:lpstr>
      <vt:lpstr>Research Methodology </vt:lpstr>
      <vt:lpstr>Research Methodology </vt:lpstr>
      <vt:lpstr>Research Methodology </vt:lpstr>
      <vt:lpstr>Research Methodology </vt:lpstr>
      <vt:lpstr>Research Methodology </vt:lpstr>
      <vt:lpstr>Research Methodology </vt:lpstr>
      <vt:lpstr>Research Methodology </vt:lpstr>
      <vt:lpstr>PowerPoint Presentation</vt:lpstr>
      <vt:lpstr>  Tsunami Modeling  </vt:lpstr>
      <vt:lpstr>  Tsunami Modeling  </vt:lpstr>
      <vt:lpstr>  Tsunami Modeling  </vt:lpstr>
      <vt:lpstr>  Tsunami Modeling  </vt:lpstr>
      <vt:lpstr>  Tsunami Modeling  </vt:lpstr>
      <vt:lpstr>  Tsunami Modeling  </vt:lpstr>
      <vt:lpstr>  Tsunami Modeling  </vt:lpstr>
      <vt:lpstr>  Tsunami Modeling  </vt:lpstr>
      <vt:lpstr>PowerPoint Presentation</vt:lpstr>
      <vt:lpstr>  Tsunami Modeling  </vt:lpstr>
      <vt:lpstr>PowerPoint Presentation</vt:lpstr>
      <vt:lpstr>  Tsunami Modeling  </vt:lpstr>
      <vt:lpstr>  Tsunami Modeling  </vt:lpstr>
      <vt:lpstr>  Tsunami Modeling  </vt:lpstr>
      <vt:lpstr>  Tsunami Modeling  </vt:lpstr>
      <vt:lpstr>  Tsunami Modeling  </vt:lpstr>
      <vt:lpstr>PowerPoint Presentation</vt:lpstr>
      <vt:lpstr>Strategy</vt:lpstr>
      <vt:lpstr>Strategy</vt:lpstr>
      <vt:lpstr>Strategy</vt:lpstr>
      <vt:lpstr>Strategy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Hashmi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Tsunami</dc:title>
  <dc:creator>saira Hashmi</dc:creator>
  <cp:lastModifiedBy>Reza</cp:lastModifiedBy>
  <cp:revision>546</cp:revision>
  <cp:lastPrinted>2013-11-22T14:49:22Z</cp:lastPrinted>
  <dcterms:created xsi:type="dcterms:W3CDTF">2005-10-09T14:22:26Z</dcterms:created>
  <dcterms:modified xsi:type="dcterms:W3CDTF">2023-02-24T17:29:17Z</dcterms:modified>
</cp:coreProperties>
</file>